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96" r:id="rId3"/>
    <p:sldId id="297" r:id="rId4"/>
    <p:sldId id="298" r:id="rId5"/>
    <p:sldId id="299" r:id="rId6"/>
    <p:sldId id="300" r:id="rId7"/>
    <p:sldId id="301" r:id="rId8"/>
    <p:sldId id="302" r:id="rId9"/>
    <p:sldId id="303" r:id="rId10"/>
    <p:sldId id="304" r:id="rId11"/>
    <p:sldId id="306" r:id="rId12"/>
    <p:sldId id="307" r:id="rId13"/>
    <p:sldId id="308" r:id="rId14"/>
    <p:sldId id="305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27" r:id="rId34"/>
    <p:sldId id="328" r:id="rId35"/>
    <p:sldId id="329" r:id="rId36"/>
    <p:sldId id="330" r:id="rId37"/>
    <p:sldId id="331" r:id="rId38"/>
    <p:sldId id="332" r:id="rId39"/>
    <p:sldId id="333" r:id="rId40"/>
    <p:sldId id="334" r:id="rId41"/>
    <p:sldId id="335" r:id="rId42"/>
    <p:sldId id="336" r:id="rId43"/>
    <p:sldId id="337" r:id="rId44"/>
  </p:sldIdLst>
  <p:sldSz cx="9144000" cy="6858000" type="screen4x3"/>
  <p:notesSz cx="6858000" cy="9144000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FF0000"/>
    <a:srgbClr val="F8F8F8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9" d="100"/>
          <a:sy n="69" d="100"/>
        </p:scale>
        <p:origin x="40" y="39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0DB969-277B-4A13-9249-B431F8DE3445}" type="datetimeFigureOut">
              <a:rPr lang="en-US" smtClean="0"/>
              <a:t>9/13/2017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F8B89-FC3E-42FF-8E41-70854525FA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031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34113" y="6481763"/>
            <a:ext cx="1244600" cy="239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DB0C57-A22E-1B4F-8F66-195F32053777}" type="datetime1">
              <a:rPr lang="de-DE"/>
              <a:pPr>
                <a:defRPr/>
              </a:pPr>
              <a:t>13.09.2017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792288" y="6481763"/>
            <a:ext cx="4227512" cy="239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794625" y="6481763"/>
            <a:ext cx="892175" cy="239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0AEFD9-1442-AA41-AAF8-A34EB4CF1431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 sz="12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F8F61647-711C-0A47-8B2C-95556A8F2E35}" type="datetime1">
              <a:rPr lang="de-DE"/>
              <a:pPr>
                <a:defRPr/>
              </a:pPr>
              <a:t>13.09.2017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594D97-9C40-1C43-84FF-963E562D06B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085503-ACCF-3F48-8956-1FF7F7707FB8}" type="datetime1">
              <a:rPr lang="de-DE"/>
              <a:pPr>
                <a:defRPr/>
              </a:pPr>
              <a:t>13.09.2017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84D4CE-0235-EB42-80CE-15BDB381C14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50DE02-5BBC-1A42-BF8A-AF1C0BABDCE6}" type="datetime1">
              <a:rPr lang="de-DE"/>
              <a:pPr>
                <a:defRPr/>
              </a:pPr>
              <a:t>13.09.2017</a:t>
            </a:fld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7CFA9D-9332-E44A-BEFE-5DD3C2B848F4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35AEC8-1664-8448-A477-6485083B8D6C}" type="datetime1">
              <a:rPr lang="de-DE"/>
              <a:pPr>
                <a:defRPr/>
              </a:pPr>
              <a:t>13.09.2017</a:t>
            </a:fld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D5192B-EE28-4C4D-981C-C5F6FBA08CC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91628F-A252-D14E-AC83-5ECF73367130}" type="datetime1">
              <a:rPr lang="de-DE"/>
              <a:pPr>
                <a:defRPr/>
              </a:pPr>
              <a:t>13.09.2017</a:t>
            </a:fld>
            <a:endParaRPr lang="de-DE" dirty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2F4B81-BC34-2842-B735-1A9B3BAAA4E5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F4417D-364E-1B4C-90B3-C0DD8A83FB8D}" type="datetime1">
              <a:rPr lang="de-DE"/>
              <a:pPr>
                <a:defRPr/>
              </a:pPr>
              <a:t>13.09.2017</a:t>
            </a:fld>
            <a:endParaRPr lang="de-DE" dirty="0"/>
          </a:p>
        </p:txBody>
      </p:sp>
      <p:sp>
        <p:nvSpPr>
          <p:cNvPr id="3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17BF03-55BB-564A-AF9D-CCED4CC4D04C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rgbClr val="000000">
                <a:alpha val="41000"/>
              </a:srgbClr>
            </a:gs>
            <a:gs pos="70000">
              <a:schemeClr val="bg1"/>
            </a:gs>
          </a:gsLst>
          <a:lin ang="1464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457200" y="300038"/>
            <a:ext cx="6161088" cy="944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800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234113" y="6418263"/>
            <a:ext cx="1244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9CCAAFB-496A-6742-861D-8F1E95781089}" type="datetime1">
              <a:rPr lang="de-DE"/>
              <a:pPr>
                <a:defRPr/>
              </a:pPr>
              <a:t>13.09.2017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792288" y="6418263"/>
            <a:ext cx="4227512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r>
              <a:rPr lang="de-DE"/>
              <a:t>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794625" y="6418263"/>
            <a:ext cx="892175" cy="3032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595959"/>
                </a:solidFill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774235C8-BE32-7244-B570-39E748C63765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  <p:pic>
        <p:nvPicPr>
          <p:cNvPr id="1031" name="Bild 7" descr="DFKI_logo.jpg"/>
          <p:cNvPicPr>
            <a:picLocks noChangeAspect="1"/>
          </p:cNvPicPr>
          <p:nvPr userDrawn="1"/>
        </p:nvPicPr>
        <p:blipFill>
          <a:blip r:embed="rId9"/>
          <a:srcRect/>
          <a:stretch>
            <a:fillRect/>
          </a:stretch>
        </p:blipFill>
        <p:spPr bwMode="auto">
          <a:xfrm>
            <a:off x="457200" y="6532563"/>
            <a:ext cx="512763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Bild 10" descr="decoimage.jpeg"/>
          <p:cNvPicPr>
            <a:picLocks noChangeAspect="1"/>
          </p:cNvPicPr>
          <p:nvPr userDrawn="1"/>
        </p:nvPicPr>
        <p:blipFill>
          <a:blip r:embed="rId10"/>
          <a:srcRect/>
          <a:stretch>
            <a:fillRect/>
          </a:stretch>
        </p:blipFill>
        <p:spPr bwMode="auto">
          <a:xfrm>
            <a:off x="6626225" y="195263"/>
            <a:ext cx="2525713" cy="103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FF6600"/>
          </a:solidFill>
          <a:latin typeface="Arial"/>
          <a:ea typeface="ＭＳ Ｐゴシック" charset="-128"/>
          <a:cs typeface="Arial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6600"/>
          </a:solidFill>
          <a:latin typeface="Arial" charset="0"/>
          <a:ea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6600"/>
          </a:solidFill>
          <a:latin typeface="Arial" charset="0"/>
          <a:ea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6600"/>
          </a:solidFill>
          <a:latin typeface="Arial" charset="0"/>
          <a:ea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6600"/>
          </a:solidFill>
          <a:latin typeface="Arial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3600" b="1">
          <a:solidFill>
            <a:srgbClr val="FF6600"/>
          </a:solidFill>
          <a:latin typeface="Arial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3600" b="1">
          <a:solidFill>
            <a:srgbClr val="FF6600"/>
          </a:solidFill>
          <a:latin typeface="Arial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3600" b="1">
          <a:solidFill>
            <a:srgbClr val="FF6600"/>
          </a:solidFill>
          <a:latin typeface="Arial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3600" b="1">
          <a:solidFill>
            <a:srgbClr val="FF6600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rgbClr val="595959"/>
          </a:solidFill>
          <a:latin typeface="Arial"/>
          <a:ea typeface="ＭＳ Ｐゴシック" charset="-128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595959"/>
          </a:solidFill>
          <a:latin typeface="Arial"/>
          <a:ea typeface="ＭＳ Ｐゴシック" charset="-128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rgbClr val="595959"/>
          </a:solidFill>
          <a:latin typeface="Arial"/>
          <a:ea typeface="ＭＳ Ｐゴシック" charset="-128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rgbClr val="595959"/>
          </a:solidFill>
          <a:latin typeface="Arial"/>
          <a:ea typeface="ＭＳ Ｐゴシック" charset="-128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000" kern="1200">
          <a:solidFill>
            <a:srgbClr val="7F7F7F"/>
          </a:solidFill>
          <a:latin typeface="Arial"/>
          <a:ea typeface="ＭＳ Ｐゴシック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aroslav-ai/SummerSchool2016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gif"/><Relationship Id="rId4" Type="http://schemas.openxmlformats.org/officeDocument/2006/relationships/image" Target="../media/image27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gif"/><Relationship Id="rId4" Type="http://schemas.openxmlformats.org/officeDocument/2006/relationships/image" Target="../media/image36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de-DE" dirty="0" smtClean="0">
                <a:latin typeface="Arial" charset="0"/>
              </a:rPr>
              <a:t>Predictive Models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de-DE" dirty="0" smtClean="0">
                <a:ea typeface="+mn-ea"/>
              </a:rPr>
              <a:t>Iaroslav Shcherbatyi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fitting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158" y="2974868"/>
            <a:ext cx="8229600" cy="155734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How to define </a:t>
            </a:r>
            <a:r>
              <a:rPr lang="en-US" dirty="0" smtClean="0"/>
              <a:t>a model?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How </a:t>
            </a:r>
            <a:r>
              <a:rPr lang="en-US" b="1" dirty="0">
                <a:solidFill>
                  <a:srgbClr val="FF0000"/>
                </a:solidFill>
              </a:rPr>
              <a:t>to compare different models</a:t>
            </a:r>
            <a:r>
              <a:rPr lang="en-US" b="1" dirty="0" smtClean="0">
                <a:solidFill>
                  <a:srgbClr val="FF0000"/>
                </a:solidFill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How </a:t>
            </a:r>
            <a:r>
              <a:rPr lang="en-US" dirty="0"/>
              <a:t>to perform a model search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839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fitting: model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954107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</a:rPr>
              <a:t>Assume we have two models, f</a:t>
            </a:r>
            <a:r>
              <a:rPr lang="de-DE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</a:rPr>
              <a:t>1 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</a:rPr>
              <a:t>and f</a:t>
            </a:r>
            <a:r>
              <a:rPr lang="de-DE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</a:rPr>
              <a:t>2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</a:rPr>
              <a:t>. How to choose between two</a:t>
            </a:r>
            <a:r>
              <a:rPr lang="de-D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</a:rPr>
              <a:t>?</a:t>
            </a:r>
            <a:endParaRPr lang="de-DE" baseline="-25000" dirty="0">
              <a:solidFill>
                <a:schemeClr val="tx1">
                  <a:lumMod val="65000"/>
                  <a:lumOff val="35000"/>
                </a:schemeClr>
              </a:solidFill>
              <a:latin typeface="ArialMT" pitchFamily="2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896750" y="2942126"/>
            <a:ext cx="0" cy="29523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1248678" y="5534414"/>
            <a:ext cx="56166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75863" y="5462406"/>
            <a:ext cx="3465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14497" y="2695072"/>
            <a:ext cx="3465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44822" y="5102366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336910" y="4894617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624942" y="4811772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984982" y="4670318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20886" y="4958350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12974" y="4646430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201006" y="4454294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561046" y="4382286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849078" y="4238270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777070" y="4246545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065102" y="4166262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425142" y="4022246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641166" y="3950238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001206" y="3806222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1968758" y="3806222"/>
            <a:ext cx="4907105" cy="143188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2616830" y="3118010"/>
            <a:ext cx="3240360" cy="284845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929198" y="2641211"/>
            <a:ext cx="4251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</a:rPr>
              <a:t>f</a:t>
            </a:r>
            <a:r>
              <a:rPr lang="de-DE" sz="2800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</a:rPr>
              <a:t>1</a:t>
            </a:r>
            <a:endParaRPr lang="en-US" sz="2800" dirty="0"/>
          </a:p>
        </p:txBody>
      </p:sp>
      <p:sp>
        <p:nvSpPr>
          <p:cNvPr id="29" name="Rectangle 28"/>
          <p:cNvSpPr/>
          <p:nvPr/>
        </p:nvSpPr>
        <p:spPr>
          <a:xfrm>
            <a:off x="6947870" y="3485136"/>
            <a:ext cx="4251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</a:rPr>
              <a:t>f</a:t>
            </a:r>
            <a:r>
              <a:rPr lang="de-DE" sz="2800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</a:rPr>
              <a:t>2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50826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fitting: model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38773"/>
          </a:xfrm>
        </p:spPr>
        <p:txBody>
          <a:bodyPr/>
          <a:lstStyle/>
          <a:p>
            <a:pPr marL="0" indent="0">
              <a:buNone/>
            </a:pPr>
            <a:r>
              <a:rPr lang="de-DE" sz="2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</a:rPr>
              <a:t>Regression fitting problem:</a:t>
            </a:r>
            <a:r>
              <a:rPr lang="de-DE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</a:rPr>
              <a:t> outputs of the model are real numbers.</a:t>
            </a:r>
          </a:p>
          <a:p>
            <a:pPr marL="0" indent="0">
              <a:buNone/>
            </a:pPr>
            <a:r>
              <a:rPr lang="de-DE" sz="2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</a:rPr>
              <a:t>Loss function:</a:t>
            </a:r>
            <a:r>
              <a:rPr lang="de-DE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</a:rPr>
              <a:t> measures how good the fitted function aligns with data. </a:t>
            </a:r>
          </a:p>
          <a:p>
            <a:pPr marL="0" indent="0">
              <a:buNone/>
            </a:pPr>
            <a:r>
              <a:rPr lang="de-DE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</a:rPr>
              <a:t>(e.g., least squares for regression</a:t>
            </a:r>
            <a:r>
              <a:rPr lang="de-DE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</a:rPr>
              <a:t>)</a:t>
            </a:r>
            <a:endParaRPr lang="de-DE" sz="2000" dirty="0">
              <a:solidFill>
                <a:schemeClr val="tx1">
                  <a:lumMod val="65000"/>
                  <a:lumOff val="35000"/>
                </a:schemeClr>
              </a:solidFill>
              <a:latin typeface="ArialMT" pitchFamily="2" charset="0"/>
            </a:endParaRPr>
          </a:p>
        </p:txBody>
      </p:sp>
      <p:pic>
        <p:nvPicPr>
          <p:cNvPr id="4" name="Bild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318" y="2738973"/>
            <a:ext cx="6968395" cy="764707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2530549" y="3667114"/>
            <a:ext cx="0" cy="29523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882477" y="6059928"/>
            <a:ext cx="56166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509662" y="5987920"/>
            <a:ext cx="3465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48296" y="3420060"/>
            <a:ext cx="3465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366753" y="5507234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754685" y="5683338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94845" y="3830026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2746573" y="3851493"/>
            <a:ext cx="3960440" cy="189971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0" idx="0"/>
          </p:cNvCxnSpPr>
          <p:nvPr/>
        </p:nvCxnSpPr>
        <p:spPr>
          <a:xfrm flipV="1">
            <a:off x="3826693" y="5251290"/>
            <a:ext cx="0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438761" y="4963258"/>
            <a:ext cx="0" cy="5439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266853" y="3987234"/>
            <a:ext cx="0" cy="5439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384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fitting: model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077218"/>
          </a:xfrm>
        </p:spPr>
        <p:txBody>
          <a:bodyPr/>
          <a:lstStyle/>
          <a:p>
            <a:pPr marL="0" indent="0">
              <a:buNone/>
            </a:pPr>
            <a:r>
              <a:rPr lang="en-US" sz="2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</a:rPr>
              <a:t>Binary classification problem: model output is binary (e.g. sick / healthy).</a:t>
            </a:r>
          </a:p>
          <a:p>
            <a:pPr marL="0" indent="0">
              <a:buNone/>
            </a:pPr>
            <a:r>
              <a:rPr lang="en-US" sz="2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</a:rPr>
              <a:t>Loss function for binary classification: misclassification rate.</a:t>
            </a:r>
          </a:p>
        </p:txBody>
      </p:sp>
      <p:pic>
        <p:nvPicPr>
          <p:cNvPr id="16" name="Bild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517" y="2732431"/>
            <a:ext cx="4392488" cy="733629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V="1">
            <a:off x="2413946" y="3550510"/>
            <a:ext cx="0" cy="29523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765874" y="5034727"/>
            <a:ext cx="56166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393059" y="4962719"/>
            <a:ext cx="3465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31693" y="3303456"/>
            <a:ext cx="3465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4247241" y="5647017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635173" y="5647017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078242" y="4234364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2629970" y="4126574"/>
            <a:ext cx="3960440" cy="189971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5366274" y="4226089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302378" y="4234364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851197" y="5647017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239129" y="5647017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870330" y="4234364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158362" y="4226089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094466" y="4234364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735073" y="5647017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951097" y="5647017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339029" y="5647017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2990010" y="3766534"/>
            <a:ext cx="3096344" cy="266429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967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fitting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158" y="2974868"/>
            <a:ext cx="8229600" cy="155734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How to define </a:t>
            </a:r>
            <a:r>
              <a:rPr lang="en-US" dirty="0" smtClean="0"/>
              <a:t>a model?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How </a:t>
            </a:r>
            <a:r>
              <a:rPr lang="en-US" dirty="0"/>
              <a:t>to compare different models</a:t>
            </a:r>
            <a:r>
              <a:rPr lang="en-US" dirty="0" smtClean="0"/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How </a:t>
            </a:r>
            <a:r>
              <a:rPr lang="en-US" b="1" dirty="0">
                <a:solidFill>
                  <a:srgbClr val="FF0000"/>
                </a:solidFill>
              </a:rPr>
              <a:t>to perform a model search</a:t>
            </a:r>
            <a:r>
              <a:rPr lang="en-US" b="1" dirty="0" smtClean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686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search?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43005"/>
          </a:xfrm>
        </p:spPr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de-DE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</a:rPr>
              <a:t>Loss function:</a:t>
            </a:r>
            <a:br>
              <a:rPr lang="de-DE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</a:rPr>
            </a:br>
            <a:r>
              <a:rPr lang="de-DE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</a:rPr>
              <a:t> 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de-DE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</a:rPr>
              <a:t>Model function</a:t>
            </a:r>
            <a:r>
              <a:rPr lang="de-DE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</a:rPr>
              <a:t>:</a:t>
            </a:r>
            <a:endParaRPr lang="de-DE" sz="2000" dirty="0">
              <a:solidFill>
                <a:schemeClr val="tx1">
                  <a:lumMod val="65000"/>
                  <a:lumOff val="35000"/>
                </a:schemeClr>
              </a:solidFill>
              <a:latin typeface="ArialMT" pitchFamily="2" charset="0"/>
            </a:endParaRPr>
          </a:p>
        </p:txBody>
      </p:sp>
      <p:pic>
        <p:nvPicPr>
          <p:cNvPr id="4" name="Bild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437" y="1659605"/>
            <a:ext cx="4896544" cy="596231"/>
          </a:xfrm>
          <a:prstGeom prst="rect">
            <a:avLst/>
          </a:prstGeom>
        </p:spPr>
      </p:pic>
      <p:pic>
        <p:nvPicPr>
          <p:cNvPr id="5" name="Bild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437" y="2307677"/>
            <a:ext cx="3384376" cy="60353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2260522" y="3483004"/>
            <a:ext cx="0" cy="29523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612450" y="5875818"/>
            <a:ext cx="56166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239635" y="5803810"/>
            <a:ext cx="3465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78269" y="3235950"/>
            <a:ext cx="3465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096726" y="5323124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484658" y="5499228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140842" y="3937688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2476546" y="3667383"/>
            <a:ext cx="3960440" cy="189971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417853" y="4695763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949801" y="5087140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672791" y="4282522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996826" y="4214652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786005" y="3312903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385075" y="3739442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089431" y="3190803"/>
                <a:ext cx="1182310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9431" y="3190803"/>
                <a:ext cx="1182310" cy="415498"/>
              </a:xfrm>
              <a:prstGeom prst="rect">
                <a:avLst/>
              </a:prstGeom>
              <a:blipFill>
                <a:blip r:embed="rId4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5843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508105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Solve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Using </a:t>
            </a:r>
            <a:r>
              <a:rPr lang="en-US" sz="2000" strike="sngStrike" dirty="0">
                <a:solidFill>
                  <a:schemeClr val="tx1"/>
                </a:solidFill>
              </a:rPr>
              <a:t>brute force</a:t>
            </a:r>
            <a:r>
              <a:rPr lang="en-US" sz="2000" dirty="0">
                <a:solidFill>
                  <a:schemeClr val="tx1"/>
                </a:solidFill>
              </a:rPr>
              <a:t>, gradient descent or your favorite heuristic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260522" y="3483004"/>
            <a:ext cx="0" cy="29523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612450" y="5875818"/>
            <a:ext cx="56166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239635" y="5803810"/>
            <a:ext cx="3465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78269" y="3235950"/>
            <a:ext cx="3465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096726" y="5323124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484658" y="5499228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140842" y="3937688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2476546" y="3667383"/>
            <a:ext cx="3960440" cy="189971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417853" y="4695763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949801" y="5087140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672791" y="4282522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996826" y="4214652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786005" y="3312903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385075" y="3739442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089431" y="3190803"/>
                <a:ext cx="1182310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9431" y="3190803"/>
                <a:ext cx="1182310" cy="415498"/>
              </a:xfrm>
              <a:prstGeom prst="rect">
                <a:avLst/>
              </a:prstGeom>
              <a:blipFill>
                <a:blip r:embed="rId2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808" y="2039979"/>
            <a:ext cx="3240360" cy="61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48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8" y="2420888"/>
            <a:ext cx="3181711" cy="2010792"/>
          </a:xfrm>
          <a:prstGeom prst="rect">
            <a:avLst/>
          </a:prstGeom>
        </p:spPr>
      </p:pic>
      <p:sp>
        <p:nvSpPr>
          <p:cNvPr id="5" name="Textfeld 5"/>
          <p:cNvSpPr txBox="1"/>
          <p:nvPr/>
        </p:nvSpPr>
        <p:spPr>
          <a:xfrm>
            <a:off x="1280592" y="4190891"/>
            <a:ext cx="32482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en-US" sz="1000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feld 6"/>
          <p:cNvSpPr txBox="1"/>
          <p:nvPr/>
        </p:nvSpPr>
        <p:spPr>
          <a:xfrm>
            <a:off x="2539944" y="4190891"/>
            <a:ext cx="32482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en-US" sz="1000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lang="en-US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Gerade Verbindung mit Pfeil 8"/>
          <p:cNvCxnSpPr/>
          <p:nvPr/>
        </p:nvCxnSpPr>
        <p:spPr>
          <a:xfrm flipH="1">
            <a:off x="2216696" y="2708920"/>
            <a:ext cx="72008" cy="144016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9"/>
          <p:cNvCxnSpPr/>
          <p:nvPr/>
        </p:nvCxnSpPr>
        <p:spPr>
          <a:xfrm flipH="1">
            <a:off x="2144688" y="2861320"/>
            <a:ext cx="72008" cy="144016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10"/>
          <p:cNvCxnSpPr/>
          <p:nvPr/>
        </p:nvCxnSpPr>
        <p:spPr>
          <a:xfrm flipH="1">
            <a:off x="2072680" y="3013720"/>
            <a:ext cx="72008" cy="144016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11"/>
          <p:cNvCxnSpPr/>
          <p:nvPr/>
        </p:nvCxnSpPr>
        <p:spPr>
          <a:xfrm flipH="1">
            <a:off x="2000672" y="3166120"/>
            <a:ext cx="72008" cy="144016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2"/>
          <p:cNvCxnSpPr/>
          <p:nvPr/>
        </p:nvCxnSpPr>
        <p:spPr>
          <a:xfrm flipH="1">
            <a:off x="1856656" y="3318520"/>
            <a:ext cx="144016" cy="11048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4"/>
          <p:cNvCxnSpPr/>
          <p:nvPr/>
        </p:nvCxnSpPr>
        <p:spPr>
          <a:xfrm flipH="1">
            <a:off x="1784648" y="3429000"/>
            <a:ext cx="72008" cy="144016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044" y="3418520"/>
            <a:ext cx="4235944" cy="370520"/>
          </a:xfrm>
          <a:prstGeom prst="rect">
            <a:avLst/>
          </a:prstGeom>
        </p:spPr>
      </p:pic>
      <p:pic>
        <p:nvPicPr>
          <p:cNvPr id="14" name="Bild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988" y="2420888"/>
            <a:ext cx="3795326" cy="370520"/>
          </a:xfrm>
          <a:prstGeom prst="rect">
            <a:avLst/>
          </a:prstGeom>
        </p:spPr>
      </p:pic>
      <p:pic>
        <p:nvPicPr>
          <p:cNvPr id="15" name="Bild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988" y="2924944"/>
            <a:ext cx="2743850" cy="340478"/>
          </a:xfrm>
          <a:prstGeom prst="rect">
            <a:avLst/>
          </a:prstGeom>
        </p:spPr>
      </p:pic>
      <p:sp>
        <p:nvSpPr>
          <p:cNvPr id="16" name="Textfeld 22"/>
          <p:cNvSpPr txBox="1"/>
          <p:nvPr/>
        </p:nvSpPr>
        <p:spPr>
          <a:xfrm>
            <a:off x="3939980" y="1772816"/>
            <a:ext cx="355709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</a:rPr>
              <a:t>Algorithm </a:t>
            </a:r>
            <a:r>
              <a:rPr lang="en-US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</a:rPr>
              <a:t>Gradient Descent</a:t>
            </a:r>
          </a:p>
        </p:txBody>
      </p:sp>
      <p:grpSp>
        <p:nvGrpSpPr>
          <p:cNvPr id="17" name="Gruppierung 29"/>
          <p:cNvGrpSpPr/>
          <p:nvPr/>
        </p:nvGrpSpPr>
        <p:grpSpPr>
          <a:xfrm>
            <a:off x="5596164" y="3861048"/>
            <a:ext cx="3168352" cy="847546"/>
            <a:chOff x="5817096" y="3861048"/>
            <a:chExt cx="3168352" cy="847546"/>
          </a:xfrm>
        </p:grpSpPr>
        <p:sp>
          <p:nvSpPr>
            <p:cNvPr id="18" name="Textfeld 23"/>
            <p:cNvSpPr txBox="1"/>
            <p:nvPr/>
          </p:nvSpPr>
          <p:spPr>
            <a:xfrm>
              <a:off x="5817096" y="4293096"/>
              <a:ext cx="117259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MT" pitchFamily="2" charset="0"/>
                </a:rPr>
                <a:t>stepsize</a:t>
              </a:r>
              <a:endPara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</a:endParaRPr>
            </a:p>
          </p:txBody>
        </p:sp>
        <p:cxnSp>
          <p:nvCxnSpPr>
            <p:cNvPr id="19" name="Gerade Verbindung mit Pfeil 25"/>
            <p:cNvCxnSpPr>
              <a:stCxn id="18" idx="0"/>
            </p:cNvCxnSpPr>
            <p:nvPr/>
          </p:nvCxnSpPr>
          <p:spPr>
            <a:xfrm flipH="1" flipV="1">
              <a:off x="6393160" y="3861048"/>
              <a:ext cx="10235" cy="43204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feld 26"/>
            <p:cNvSpPr txBox="1"/>
            <p:nvPr/>
          </p:nvSpPr>
          <p:spPr>
            <a:xfrm>
              <a:off x="7185248" y="4293096"/>
              <a:ext cx="115787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MT" pitchFamily="2" charset="0"/>
                </a:rPr>
                <a:t>gradient</a:t>
              </a:r>
            </a:p>
          </p:txBody>
        </p:sp>
        <p:sp>
          <p:nvSpPr>
            <p:cNvPr id="21" name="Geschweifte Klammer links 27"/>
            <p:cNvSpPr/>
            <p:nvPr/>
          </p:nvSpPr>
          <p:spPr>
            <a:xfrm rot="16200000">
              <a:off x="7617296" y="2780929"/>
              <a:ext cx="288032" cy="2448272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feld 28"/>
          <p:cNvSpPr txBox="1"/>
          <p:nvPr/>
        </p:nvSpPr>
        <p:spPr>
          <a:xfrm>
            <a:off x="4011988" y="5002363"/>
            <a:ext cx="4665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</a:rPr>
              <a:t>Hyperparameters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</a:rPr>
              <a:t>: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</a:rPr>
              <a:t>stepsize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</a:rPr>
              <a:t> </a:t>
            </a:r>
            <a:r>
              <a:rPr lang="en-US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</a:rPr>
              <a:t>η</a:t>
            </a:r>
            <a:r>
              <a:rPr lang="en-US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</a:rPr>
              <a:t>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</a:rPr>
              <a:t>and iterations </a:t>
            </a:r>
            <a:r>
              <a:rPr lang="en-US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</a:rPr>
              <a:t>T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</a:rPr>
              <a:t>(e.g., </a:t>
            </a:r>
            <a:r>
              <a:rPr lang="en-US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</a:rPr>
              <a:t>η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</a:rPr>
              <a:t>=0.1 and </a:t>
            </a:r>
            <a:r>
              <a:rPr lang="en-US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</a:rPr>
              <a:t>T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</a:rPr>
              <a:t>=100)</a:t>
            </a:r>
          </a:p>
        </p:txBody>
      </p:sp>
    </p:spTree>
    <p:extLst>
      <p:ext uri="{BB962C8B-B14F-4D97-AF65-F5344CB8AC3E}">
        <p14:creationId xmlns:p14="http://schemas.microsoft.com/office/powerpoint/2010/main" val="338514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model is better?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2039598" y="2497065"/>
            <a:ext cx="0" cy="29523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1391526" y="4889879"/>
            <a:ext cx="56166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018711" y="4817871"/>
            <a:ext cx="3465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57345" y="2250011"/>
            <a:ext cx="3465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260825" y="3905358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090358" y="4316547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709097" y="3557731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692873" y="3058932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910352" y="3410862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429150" y="3013738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989017" y="3576272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069137" y="4101226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594197" y="3163405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379039" y="3445101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687671" y="3973228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1526034" y="3089518"/>
            <a:ext cx="6296628" cy="1691215"/>
          </a:xfrm>
          <a:custGeom>
            <a:avLst/>
            <a:gdLst>
              <a:gd name="connsiteX0" fmla="*/ 0 w 6296628"/>
              <a:gd name="connsiteY0" fmla="*/ 1638740 h 1691215"/>
              <a:gd name="connsiteX1" fmla="*/ 954911 w 6296628"/>
              <a:gd name="connsiteY1" fmla="*/ 1627166 h 1691215"/>
              <a:gd name="connsiteX2" fmla="*/ 1244278 w 6296628"/>
              <a:gd name="connsiteY2" fmla="*/ 1002133 h 1691215"/>
              <a:gd name="connsiteX3" fmla="*/ 1666754 w 6296628"/>
              <a:gd name="connsiteY3" fmla="*/ 1291500 h 1691215"/>
              <a:gd name="connsiteX4" fmla="*/ 1904035 w 6296628"/>
              <a:gd name="connsiteY4" fmla="*/ 909535 h 1691215"/>
              <a:gd name="connsiteX5" fmla="*/ 1956122 w 6296628"/>
              <a:gd name="connsiteY5" fmla="*/ 434973 h 1691215"/>
              <a:gd name="connsiteX6" fmla="*/ 2257063 w 6296628"/>
              <a:gd name="connsiteY6" fmla="*/ 53009 h 1691215"/>
              <a:gd name="connsiteX7" fmla="*/ 2471195 w 6296628"/>
              <a:gd name="connsiteY7" fmla="*/ 406036 h 1691215"/>
              <a:gd name="connsiteX8" fmla="*/ 2986268 w 6296628"/>
              <a:gd name="connsiteY8" fmla="*/ 923 h 1691215"/>
              <a:gd name="connsiteX9" fmla="*/ 3547641 w 6296628"/>
              <a:gd name="connsiteY9" fmla="*/ 544933 h 1691215"/>
              <a:gd name="connsiteX10" fmla="*/ 4155311 w 6296628"/>
              <a:gd name="connsiteY10" fmla="*/ 145606 h 1691215"/>
              <a:gd name="connsiteX11" fmla="*/ 4276846 w 6296628"/>
              <a:gd name="connsiteY11" fmla="*/ 568082 h 1691215"/>
              <a:gd name="connsiteX12" fmla="*/ 4629873 w 6296628"/>
              <a:gd name="connsiteY12" fmla="*/ 1112092 h 1691215"/>
              <a:gd name="connsiteX13" fmla="*/ 5312780 w 6296628"/>
              <a:gd name="connsiteY13" fmla="*/ 1528781 h 1691215"/>
              <a:gd name="connsiteX14" fmla="*/ 6296628 w 6296628"/>
              <a:gd name="connsiteY14" fmla="*/ 1604016 h 1691215"/>
              <a:gd name="connsiteX0" fmla="*/ 0 w 6296628"/>
              <a:gd name="connsiteY0" fmla="*/ 1638740 h 1691215"/>
              <a:gd name="connsiteX1" fmla="*/ 954911 w 6296628"/>
              <a:gd name="connsiteY1" fmla="*/ 1627166 h 1691215"/>
              <a:gd name="connsiteX2" fmla="*/ 1244278 w 6296628"/>
              <a:gd name="connsiteY2" fmla="*/ 1002133 h 1691215"/>
              <a:gd name="connsiteX3" fmla="*/ 1666754 w 6296628"/>
              <a:gd name="connsiteY3" fmla="*/ 1291500 h 1691215"/>
              <a:gd name="connsiteX4" fmla="*/ 1794076 w 6296628"/>
              <a:gd name="connsiteY4" fmla="*/ 897960 h 1691215"/>
              <a:gd name="connsiteX5" fmla="*/ 1956122 w 6296628"/>
              <a:gd name="connsiteY5" fmla="*/ 434973 h 1691215"/>
              <a:gd name="connsiteX6" fmla="*/ 2257063 w 6296628"/>
              <a:gd name="connsiteY6" fmla="*/ 53009 h 1691215"/>
              <a:gd name="connsiteX7" fmla="*/ 2471195 w 6296628"/>
              <a:gd name="connsiteY7" fmla="*/ 406036 h 1691215"/>
              <a:gd name="connsiteX8" fmla="*/ 2986268 w 6296628"/>
              <a:gd name="connsiteY8" fmla="*/ 923 h 1691215"/>
              <a:gd name="connsiteX9" fmla="*/ 3547641 w 6296628"/>
              <a:gd name="connsiteY9" fmla="*/ 544933 h 1691215"/>
              <a:gd name="connsiteX10" fmla="*/ 4155311 w 6296628"/>
              <a:gd name="connsiteY10" fmla="*/ 145606 h 1691215"/>
              <a:gd name="connsiteX11" fmla="*/ 4276846 w 6296628"/>
              <a:gd name="connsiteY11" fmla="*/ 568082 h 1691215"/>
              <a:gd name="connsiteX12" fmla="*/ 4629873 w 6296628"/>
              <a:gd name="connsiteY12" fmla="*/ 1112092 h 1691215"/>
              <a:gd name="connsiteX13" fmla="*/ 5312780 w 6296628"/>
              <a:gd name="connsiteY13" fmla="*/ 1528781 h 1691215"/>
              <a:gd name="connsiteX14" fmla="*/ 6296628 w 6296628"/>
              <a:gd name="connsiteY14" fmla="*/ 1604016 h 1691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96628" h="1691215">
                <a:moveTo>
                  <a:pt x="0" y="1638740"/>
                </a:moveTo>
                <a:cubicBezTo>
                  <a:pt x="373765" y="1686003"/>
                  <a:pt x="747531" y="1733267"/>
                  <a:pt x="954911" y="1627166"/>
                </a:cubicBezTo>
                <a:cubicBezTo>
                  <a:pt x="1162291" y="1521065"/>
                  <a:pt x="1125638" y="1058077"/>
                  <a:pt x="1244278" y="1002133"/>
                </a:cubicBezTo>
                <a:cubicBezTo>
                  <a:pt x="1362918" y="946189"/>
                  <a:pt x="1575121" y="1308862"/>
                  <a:pt x="1666754" y="1291500"/>
                </a:cubicBezTo>
                <a:cubicBezTo>
                  <a:pt x="1758387" y="1274138"/>
                  <a:pt x="1745848" y="1040714"/>
                  <a:pt x="1794076" y="897960"/>
                </a:cubicBezTo>
                <a:cubicBezTo>
                  <a:pt x="1842304" y="755205"/>
                  <a:pt x="1878958" y="575798"/>
                  <a:pt x="1956122" y="434973"/>
                </a:cubicBezTo>
                <a:cubicBezTo>
                  <a:pt x="2033287" y="294148"/>
                  <a:pt x="2171218" y="57832"/>
                  <a:pt x="2257063" y="53009"/>
                </a:cubicBezTo>
                <a:cubicBezTo>
                  <a:pt x="2342908" y="48186"/>
                  <a:pt x="2349661" y="414717"/>
                  <a:pt x="2471195" y="406036"/>
                </a:cubicBezTo>
                <a:cubicBezTo>
                  <a:pt x="2592729" y="397355"/>
                  <a:pt x="2806860" y="-22226"/>
                  <a:pt x="2986268" y="923"/>
                </a:cubicBezTo>
                <a:cubicBezTo>
                  <a:pt x="3165676" y="24072"/>
                  <a:pt x="3352801" y="520819"/>
                  <a:pt x="3547641" y="544933"/>
                </a:cubicBezTo>
                <a:cubicBezTo>
                  <a:pt x="3742481" y="569047"/>
                  <a:pt x="4033777" y="141748"/>
                  <a:pt x="4155311" y="145606"/>
                </a:cubicBezTo>
                <a:cubicBezTo>
                  <a:pt x="4276845" y="149464"/>
                  <a:pt x="4197752" y="407001"/>
                  <a:pt x="4276846" y="568082"/>
                </a:cubicBezTo>
                <a:cubicBezTo>
                  <a:pt x="4355940" y="729163"/>
                  <a:pt x="4457217" y="951976"/>
                  <a:pt x="4629873" y="1112092"/>
                </a:cubicBezTo>
                <a:cubicBezTo>
                  <a:pt x="4802529" y="1272208"/>
                  <a:pt x="5034988" y="1446794"/>
                  <a:pt x="5312780" y="1528781"/>
                </a:cubicBezTo>
                <a:cubicBezTo>
                  <a:pt x="5590572" y="1610768"/>
                  <a:pt x="5943600" y="1607392"/>
                  <a:pt x="6296628" y="1604016"/>
                </a:cubicBezTo>
              </a:path>
            </a:pathLst>
          </a:cu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1566545" y="3340088"/>
            <a:ext cx="6088284" cy="1404075"/>
          </a:xfrm>
          <a:custGeom>
            <a:avLst/>
            <a:gdLst>
              <a:gd name="connsiteX0" fmla="*/ 0 w 6088284"/>
              <a:gd name="connsiteY0" fmla="*/ 1307147 h 1404075"/>
              <a:gd name="connsiteX1" fmla="*/ 1001211 w 6088284"/>
              <a:gd name="connsiteY1" fmla="*/ 1272423 h 1404075"/>
              <a:gd name="connsiteX2" fmla="*/ 2193403 w 6088284"/>
              <a:gd name="connsiteY2" fmla="*/ 28145 h 1404075"/>
              <a:gd name="connsiteX3" fmla="*/ 3136740 w 6088284"/>
              <a:gd name="connsiteY3" fmla="*/ 381173 h 1404075"/>
              <a:gd name="connsiteX4" fmla="*/ 4004841 w 6088284"/>
              <a:gd name="connsiteY4" fmla="*/ 114955 h 1404075"/>
              <a:gd name="connsiteX5" fmla="*/ 5214395 w 6088284"/>
              <a:gd name="connsiteY5" fmla="*/ 1133527 h 1404075"/>
              <a:gd name="connsiteX6" fmla="*/ 6088284 w 6088284"/>
              <a:gd name="connsiteY6" fmla="*/ 1017780 h 1404075"/>
              <a:gd name="connsiteX7" fmla="*/ 6088284 w 6088284"/>
              <a:gd name="connsiteY7" fmla="*/ 1017780 h 140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8284" h="1404075">
                <a:moveTo>
                  <a:pt x="0" y="1307147"/>
                </a:moveTo>
                <a:cubicBezTo>
                  <a:pt x="317822" y="1396368"/>
                  <a:pt x="635644" y="1485590"/>
                  <a:pt x="1001211" y="1272423"/>
                </a:cubicBezTo>
                <a:cubicBezTo>
                  <a:pt x="1366778" y="1059256"/>
                  <a:pt x="1837482" y="176687"/>
                  <a:pt x="2193403" y="28145"/>
                </a:cubicBezTo>
                <a:cubicBezTo>
                  <a:pt x="2549325" y="-120397"/>
                  <a:pt x="2834834" y="366705"/>
                  <a:pt x="3136740" y="381173"/>
                </a:cubicBezTo>
                <a:cubicBezTo>
                  <a:pt x="3438646" y="395641"/>
                  <a:pt x="3658565" y="-10437"/>
                  <a:pt x="4004841" y="114955"/>
                </a:cubicBezTo>
                <a:cubicBezTo>
                  <a:pt x="4351117" y="240347"/>
                  <a:pt x="4867155" y="983056"/>
                  <a:pt x="5214395" y="1133527"/>
                </a:cubicBezTo>
                <a:cubicBezTo>
                  <a:pt x="5561635" y="1283998"/>
                  <a:pt x="6088284" y="1017780"/>
                  <a:pt x="6088284" y="1017780"/>
                </a:cubicBezTo>
                <a:lnTo>
                  <a:pt x="6088284" y="1017780"/>
                </a:ln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1595482" y="3194929"/>
            <a:ext cx="5822066" cy="1433400"/>
          </a:xfrm>
          <a:custGeom>
            <a:avLst/>
            <a:gdLst>
              <a:gd name="connsiteX0" fmla="*/ 0 w 5822066"/>
              <a:gd name="connsiteY0" fmla="*/ 1243962 h 1433400"/>
              <a:gd name="connsiteX1" fmla="*/ 914400 w 5822066"/>
              <a:gd name="connsiteY1" fmla="*/ 1342347 h 1433400"/>
              <a:gd name="connsiteX2" fmla="*/ 2349661 w 5822066"/>
              <a:gd name="connsiteY2" fmla="*/ 103856 h 1433400"/>
              <a:gd name="connsiteX3" fmla="*/ 4068501 w 5822066"/>
              <a:gd name="connsiteY3" fmla="*/ 213815 h 1433400"/>
              <a:gd name="connsiteX4" fmla="*/ 4849793 w 5822066"/>
              <a:gd name="connsiteY4" fmla="*/ 1377071 h 1433400"/>
              <a:gd name="connsiteX5" fmla="*/ 5822066 w 5822066"/>
              <a:gd name="connsiteY5" fmla="*/ 792549 h 14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22066" h="1433400">
                <a:moveTo>
                  <a:pt x="0" y="1243962"/>
                </a:moveTo>
                <a:cubicBezTo>
                  <a:pt x="261395" y="1388163"/>
                  <a:pt x="522790" y="1532365"/>
                  <a:pt x="914400" y="1342347"/>
                </a:cubicBezTo>
                <a:cubicBezTo>
                  <a:pt x="1306010" y="1152329"/>
                  <a:pt x="1823978" y="291945"/>
                  <a:pt x="2349661" y="103856"/>
                </a:cubicBezTo>
                <a:cubicBezTo>
                  <a:pt x="2875345" y="-84233"/>
                  <a:pt x="3651812" y="1612"/>
                  <a:pt x="4068501" y="213815"/>
                </a:cubicBezTo>
                <a:cubicBezTo>
                  <a:pt x="4485190" y="426017"/>
                  <a:pt x="4557532" y="1280615"/>
                  <a:pt x="4849793" y="1377071"/>
                </a:cubicBezTo>
                <a:cubicBezTo>
                  <a:pt x="5142054" y="1473527"/>
                  <a:pt x="5482060" y="1133038"/>
                  <a:pt x="5822066" y="792549"/>
                </a:cubicBezTo>
              </a:path>
            </a:pathLst>
          </a:custGeom>
          <a:noFill/>
          <a:ln>
            <a:solidFill>
              <a:srgbClr val="1D9D4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feld 1"/>
          <p:cNvSpPr txBox="1"/>
          <p:nvPr/>
        </p:nvSpPr>
        <p:spPr>
          <a:xfrm>
            <a:off x="7437289" y="3645024"/>
            <a:ext cx="43204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</a:rPr>
              <a:t>f</a:t>
            </a:r>
            <a:r>
              <a:rPr lang="de-DE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</a:rPr>
              <a:t>3</a:t>
            </a:r>
          </a:p>
        </p:txBody>
      </p:sp>
      <p:sp>
        <p:nvSpPr>
          <p:cNvPr id="23" name="Textfeld 10"/>
          <p:cNvSpPr txBox="1"/>
          <p:nvPr/>
        </p:nvSpPr>
        <p:spPr>
          <a:xfrm>
            <a:off x="7653313" y="4077072"/>
            <a:ext cx="432048" cy="43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</a:rPr>
              <a:t>f</a:t>
            </a:r>
            <a:r>
              <a:rPr lang="de-DE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</a:rPr>
              <a:t>2</a:t>
            </a:r>
          </a:p>
        </p:txBody>
      </p:sp>
      <p:sp>
        <p:nvSpPr>
          <p:cNvPr id="24" name="Textfeld 17"/>
          <p:cNvSpPr txBox="1"/>
          <p:nvPr/>
        </p:nvSpPr>
        <p:spPr>
          <a:xfrm>
            <a:off x="7797329" y="4509120"/>
            <a:ext cx="35933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</a:rPr>
              <a:t>f</a:t>
            </a:r>
            <a:r>
              <a:rPr lang="de-DE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67063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model is better?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2278932" y="2497065"/>
            <a:ext cx="0" cy="29523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1630860" y="4889879"/>
            <a:ext cx="56166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258045" y="4817871"/>
            <a:ext cx="3465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96679" y="2250011"/>
            <a:ext cx="3465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500159" y="3905358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329692" y="4316547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948431" y="3557731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932207" y="3058932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49686" y="3410862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668484" y="3013738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228351" y="3576272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308471" y="4101226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833531" y="3163405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18373" y="3445101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927005" y="3973228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18" idx="4"/>
          </p:cNvCxnSpPr>
          <p:nvPr/>
        </p:nvCxnSpPr>
        <p:spPr>
          <a:xfrm flipH="1">
            <a:off x="2996103" y="4108969"/>
            <a:ext cx="2910" cy="780910"/>
          </a:xfrm>
          <a:prstGeom prst="line">
            <a:avLst/>
          </a:prstGeom>
          <a:ln w="28575">
            <a:solidFill>
              <a:srgbClr val="1D9D4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401700" y="4452459"/>
            <a:ext cx="0" cy="437420"/>
          </a:xfrm>
          <a:prstGeom prst="line">
            <a:avLst/>
          </a:prstGeom>
          <a:ln w="28575">
            <a:solidFill>
              <a:srgbClr val="1D9D4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4"/>
          </p:cNvCxnSpPr>
          <p:nvPr/>
        </p:nvCxnSpPr>
        <p:spPr>
          <a:xfrm>
            <a:off x="3572167" y="4041099"/>
            <a:ext cx="0" cy="828061"/>
          </a:xfrm>
          <a:prstGeom prst="line">
            <a:avLst/>
          </a:prstGeom>
          <a:ln w="28575">
            <a:solidFill>
              <a:srgbClr val="1D9D4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004215" y="3212034"/>
            <a:ext cx="0" cy="1674487"/>
          </a:xfrm>
          <a:prstGeom prst="line">
            <a:avLst/>
          </a:prstGeom>
          <a:ln w="28575">
            <a:solidFill>
              <a:srgbClr val="1D9D4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687247" y="3576272"/>
            <a:ext cx="0" cy="1311191"/>
          </a:xfrm>
          <a:prstGeom prst="line">
            <a:avLst/>
          </a:prstGeom>
          <a:ln w="28575">
            <a:solidFill>
              <a:srgbClr val="1D9D4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220239" y="3546603"/>
            <a:ext cx="0" cy="1339918"/>
          </a:xfrm>
          <a:prstGeom prst="line">
            <a:avLst/>
          </a:prstGeom>
          <a:ln w="28575">
            <a:solidFill>
              <a:srgbClr val="1D9D4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747443" y="3189828"/>
            <a:ext cx="0" cy="1719681"/>
          </a:xfrm>
          <a:prstGeom prst="line">
            <a:avLst/>
          </a:prstGeom>
          <a:ln w="28575">
            <a:solidFill>
              <a:srgbClr val="1D9D4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300359" y="3746735"/>
            <a:ext cx="0" cy="1148636"/>
          </a:xfrm>
          <a:prstGeom prst="line">
            <a:avLst/>
          </a:prstGeom>
          <a:ln w="28575">
            <a:solidFill>
              <a:srgbClr val="1D9D4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911145" y="3299146"/>
            <a:ext cx="0" cy="1566522"/>
          </a:xfrm>
          <a:prstGeom prst="line">
            <a:avLst/>
          </a:prstGeom>
          <a:ln w="28575">
            <a:solidFill>
              <a:srgbClr val="1D9D4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020439" y="3693472"/>
            <a:ext cx="0" cy="1175395"/>
          </a:xfrm>
          <a:prstGeom prst="line">
            <a:avLst/>
          </a:prstGeom>
          <a:ln w="28575">
            <a:solidFill>
              <a:srgbClr val="1D9D4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380479" y="4236967"/>
            <a:ext cx="0" cy="655460"/>
          </a:xfrm>
          <a:prstGeom prst="line">
            <a:avLst/>
          </a:prstGeom>
          <a:ln w="28575">
            <a:solidFill>
              <a:srgbClr val="1D9D4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1771967" y="4894736"/>
            <a:ext cx="5453768" cy="0"/>
          </a:xfrm>
          <a:prstGeom prst="line">
            <a:avLst/>
          </a:prstGeom>
          <a:ln w="28575">
            <a:solidFill>
              <a:srgbClr val="1D9D4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1"/>
          <p:cNvSpPr txBox="1"/>
          <p:nvPr/>
        </p:nvSpPr>
        <p:spPr>
          <a:xfrm>
            <a:off x="6884535" y="4437112"/>
            <a:ext cx="35933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</a:t>
            </a:r>
            <a:r>
              <a:rPr lang="de-DE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9382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60641"/>
            <a:ext cx="8229600" cy="4708981"/>
          </a:xfrm>
        </p:spPr>
        <p:txBody>
          <a:bodyPr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What is predictive modeling and what its purpose is?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How to perform predictive model selection?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Aspects and take-aways on predictive models: </a:t>
            </a:r>
            <a:br>
              <a:rPr lang="de-DE" dirty="0"/>
            </a:br>
            <a:r>
              <a:rPr lang="de-DE" dirty="0"/>
              <a:t>overfitting, missing information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Some predictive model classes: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Linear models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K Nearest Neighbors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Kernel Support Vector Machines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Decision trees</a:t>
            </a:r>
          </a:p>
        </p:txBody>
      </p:sp>
    </p:spTree>
    <p:extLst>
      <p:ext uri="{BB962C8B-B14F-4D97-AF65-F5344CB8AC3E}">
        <p14:creationId xmlns:p14="http://schemas.microsoft.com/office/powerpoint/2010/main" val="972110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Avoiding overfitting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84995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The “best” model is the one that has the smallest loss (error) on unseen data.</a:t>
            </a:r>
          </a:p>
          <a:p>
            <a:pPr marL="0" indent="0">
              <a:buNone/>
            </a:pPr>
            <a:r>
              <a:rPr lang="en-US" sz="2000" dirty="0"/>
              <a:t>As unseen data is not available, such error can be approximated with training validation test split of all available data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2970326" y="3560265"/>
            <a:ext cx="0" cy="2705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2322254" y="5953079"/>
            <a:ext cx="56166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949439" y="5881071"/>
            <a:ext cx="3465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88073" y="3313211"/>
            <a:ext cx="3465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191553" y="4968558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021086" y="5379747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639825" y="4620931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23601" y="4122132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841080" y="4474062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359878" y="4076938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919745" y="4639472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999865" y="5164426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524925" y="4226605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309767" y="4508301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618399" y="5036428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2456762" y="4152718"/>
            <a:ext cx="6296628" cy="1691215"/>
          </a:xfrm>
          <a:custGeom>
            <a:avLst/>
            <a:gdLst>
              <a:gd name="connsiteX0" fmla="*/ 0 w 6296628"/>
              <a:gd name="connsiteY0" fmla="*/ 1638740 h 1691215"/>
              <a:gd name="connsiteX1" fmla="*/ 954911 w 6296628"/>
              <a:gd name="connsiteY1" fmla="*/ 1627166 h 1691215"/>
              <a:gd name="connsiteX2" fmla="*/ 1244278 w 6296628"/>
              <a:gd name="connsiteY2" fmla="*/ 1002133 h 1691215"/>
              <a:gd name="connsiteX3" fmla="*/ 1666754 w 6296628"/>
              <a:gd name="connsiteY3" fmla="*/ 1291500 h 1691215"/>
              <a:gd name="connsiteX4" fmla="*/ 1904035 w 6296628"/>
              <a:gd name="connsiteY4" fmla="*/ 909535 h 1691215"/>
              <a:gd name="connsiteX5" fmla="*/ 1956122 w 6296628"/>
              <a:gd name="connsiteY5" fmla="*/ 434973 h 1691215"/>
              <a:gd name="connsiteX6" fmla="*/ 2257063 w 6296628"/>
              <a:gd name="connsiteY6" fmla="*/ 53009 h 1691215"/>
              <a:gd name="connsiteX7" fmla="*/ 2471195 w 6296628"/>
              <a:gd name="connsiteY7" fmla="*/ 406036 h 1691215"/>
              <a:gd name="connsiteX8" fmla="*/ 2986268 w 6296628"/>
              <a:gd name="connsiteY8" fmla="*/ 923 h 1691215"/>
              <a:gd name="connsiteX9" fmla="*/ 3547641 w 6296628"/>
              <a:gd name="connsiteY9" fmla="*/ 544933 h 1691215"/>
              <a:gd name="connsiteX10" fmla="*/ 4155311 w 6296628"/>
              <a:gd name="connsiteY10" fmla="*/ 145606 h 1691215"/>
              <a:gd name="connsiteX11" fmla="*/ 4276846 w 6296628"/>
              <a:gd name="connsiteY11" fmla="*/ 568082 h 1691215"/>
              <a:gd name="connsiteX12" fmla="*/ 4629873 w 6296628"/>
              <a:gd name="connsiteY12" fmla="*/ 1112092 h 1691215"/>
              <a:gd name="connsiteX13" fmla="*/ 5312780 w 6296628"/>
              <a:gd name="connsiteY13" fmla="*/ 1528781 h 1691215"/>
              <a:gd name="connsiteX14" fmla="*/ 6296628 w 6296628"/>
              <a:gd name="connsiteY14" fmla="*/ 1604016 h 1691215"/>
              <a:gd name="connsiteX0" fmla="*/ 0 w 6296628"/>
              <a:gd name="connsiteY0" fmla="*/ 1638740 h 1691215"/>
              <a:gd name="connsiteX1" fmla="*/ 954911 w 6296628"/>
              <a:gd name="connsiteY1" fmla="*/ 1627166 h 1691215"/>
              <a:gd name="connsiteX2" fmla="*/ 1244278 w 6296628"/>
              <a:gd name="connsiteY2" fmla="*/ 1002133 h 1691215"/>
              <a:gd name="connsiteX3" fmla="*/ 1666754 w 6296628"/>
              <a:gd name="connsiteY3" fmla="*/ 1291500 h 1691215"/>
              <a:gd name="connsiteX4" fmla="*/ 1794076 w 6296628"/>
              <a:gd name="connsiteY4" fmla="*/ 897960 h 1691215"/>
              <a:gd name="connsiteX5" fmla="*/ 1956122 w 6296628"/>
              <a:gd name="connsiteY5" fmla="*/ 434973 h 1691215"/>
              <a:gd name="connsiteX6" fmla="*/ 2257063 w 6296628"/>
              <a:gd name="connsiteY6" fmla="*/ 53009 h 1691215"/>
              <a:gd name="connsiteX7" fmla="*/ 2471195 w 6296628"/>
              <a:gd name="connsiteY7" fmla="*/ 406036 h 1691215"/>
              <a:gd name="connsiteX8" fmla="*/ 2986268 w 6296628"/>
              <a:gd name="connsiteY8" fmla="*/ 923 h 1691215"/>
              <a:gd name="connsiteX9" fmla="*/ 3547641 w 6296628"/>
              <a:gd name="connsiteY9" fmla="*/ 544933 h 1691215"/>
              <a:gd name="connsiteX10" fmla="*/ 4155311 w 6296628"/>
              <a:gd name="connsiteY10" fmla="*/ 145606 h 1691215"/>
              <a:gd name="connsiteX11" fmla="*/ 4276846 w 6296628"/>
              <a:gd name="connsiteY11" fmla="*/ 568082 h 1691215"/>
              <a:gd name="connsiteX12" fmla="*/ 4629873 w 6296628"/>
              <a:gd name="connsiteY12" fmla="*/ 1112092 h 1691215"/>
              <a:gd name="connsiteX13" fmla="*/ 5312780 w 6296628"/>
              <a:gd name="connsiteY13" fmla="*/ 1528781 h 1691215"/>
              <a:gd name="connsiteX14" fmla="*/ 6296628 w 6296628"/>
              <a:gd name="connsiteY14" fmla="*/ 1604016 h 1691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96628" h="1691215">
                <a:moveTo>
                  <a:pt x="0" y="1638740"/>
                </a:moveTo>
                <a:cubicBezTo>
                  <a:pt x="373765" y="1686003"/>
                  <a:pt x="747531" y="1733267"/>
                  <a:pt x="954911" y="1627166"/>
                </a:cubicBezTo>
                <a:cubicBezTo>
                  <a:pt x="1162291" y="1521065"/>
                  <a:pt x="1125638" y="1058077"/>
                  <a:pt x="1244278" y="1002133"/>
                </a:cubicBezTo>
                <a:cubicBezTo>
                  <a:pt x="1362918" y="946189"/>
                  <a:pt x="1575121" y="1308862"/>
                  <a:pt x="1666754" y="1291500"/>
                </a:cubicBezTo>
                <a:cubicBezTo>
                  <a:pt x="1758387" y="1274138"/>
                  <a:pt x="1745848" y="1040714"/>
                  <a:pt x="1794076" y="897960"/>
                </a:cubicBezTo>
                <a:cubicBezTo>
                  <a:pt x="1842304" y="755205"/>
                  <a:pt x="1878958" y="575798"/>
                  <a:pt x="1956122" y="434973"/>
                </a:cubicBezTo>
                <a:cubicBezTo>
                  <a:pt x="2033287" y="294148"/>
                  <a:pt x="2171218" y="57832"/>
                  <a:pt x="2257063" y="53009"/>
                </a:cubicBezTo>
                <a:cubicBezTo>
                  <a:pt x="2342908" y="48186"/>
                  <a:pt x="2349661" y="414717"/>
                  <a:pt x="2471195" y="406036"/>
                </a:cubicBezTo>
                <a:cubicBezTo>
                  <a:pt x="2592729" y="397355"/>
                  <a:pt x="2806860" y="-22226"/>
                  <a:pt x="2986268" y="923"/>
                </a:cubicBezTo>
                <a:cubicBezTo>
                  <a:pt x="3165676" y="24072"/>
                  <a:pt x="3352801" y="520819"/>
                  <a:pt x="3547641" y="544933"/>
                </a:cubicBezTo>
                <a:cubicBezTo>
                  <a:pt x="3742481" y="569047"/>
                  <a:pt x="4033777" y="141748"/>
                  <a:pt x="4155311" y="145606"/>
                </a:cubicBezTo>
                <a:cubicBezTo>
                  <a:pt x="4276845" y="149464"/>
                  <a:pt x="4197752" y="407001"/>
                  <a:pt x="4276846" y="568082"/>
                </a:cubicBezTo>
                <a:cubicBezTo>
                  <a:pt x="4355940" y="729163"/>
                  <a:pt x="4457217" y="951976"/>
                  <a:pt x="4629873" y="1112092"/>
                </a:cubicBezTo>
                <a:cubicBezTo>
                  <a:pt x="4802529" y="1272208"/>
                  <a:pt x="5034988" y="1446794"/>
                  <a:pt x="5312780" y="1528781"/>
                </a:cubicBezTo>
                <a:cubicBezTo>
                  <a:pt x="5590572" y="1610768"/>
                  <a:pt x="5943600" y="1607392"/>
                  <a:pt x="6296628" y="1604016"/>
                </a:cubicBezTo>
              </a:path>
            </a:pathLst>
          </a:cu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2497273" y="4403288"/>
            <a:ext cx="6088284" cy="1404075"/>
          </a:xfrm>
          <a:custGeom>
            <a:avLst/>
            <a:gdLst>
              <a:gd name="connsiteX0" fmla="*/ 0 w 6088284"/>
              <a:gd name="connsiteY0" fmla="*/ 1307147 h 1404075"/>
              <a:gd name="connsiteX1" fmla="*/ 1001211 w 6088284"/>
              <a:gd name="connsiteY1" fmla="*/ 1272423 h 1404075"/>
              <a:gd name="connsiteX2" fmla="*/ 2193403 w 6088284"/>
              <a:gd name="connsiteY2" fmla="*/ 28145 h 1404075"/>
              <a:gd name="connsiteX3" fmla="*/ 3136740 w 6088284"/>
              <a:gd name="connsiteY3" fmla="*/ 381173 h 1404075"/>
              <a:gd name="connsiteX4" fmla="*/ 4004841 w 6088284"/>
              <a:gd name="connsiteY4" fmla="*/ 114955 h 1404075"/>
              <a:gd name="connsiteX5" fmla="*/ 5214395 w 6088284"/>
              <a:gd name="connsiteY5" fmla="*/ 1133527 h 1404075"/>
              <a:gd name="connsiteX6" fmla="*/ 6088284 w 6088284"/>
              <a:gd name="connsiteY6" fmla="*/ 1017780 h 1404075"/>
              <a:gd name="connsiteX7" fmla="*/ 6088284 w 6088284"/>
              <a:gd name="connsiteY7" fmla="*/ 1017780 h 140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8284" h="1404075">
                <a:moveTo>
                  <a:pt x="0" y="1307147"/>
                </a:moveTo>
                <a:cubicBezTo>
                  <a:pt x="317822" y="1396368"/>
                  <a:pt x="635644" y="1485590"/>
                  <a:pt x="1001211" y="1272423"/>
                </a:cubicBezTo>
                <a:cubicBezTo>
                  <a:pt x="1366778" y="1059256"/>
                  <a:pt x="1837482" y="176687"/>
                  <a:pt x="2193403" y="28145"/>
                </a:cubicBezTo>
                <a:cubicBezTo>
                  <a:pt x="2549325" y="-120397"/>
                  <a:pt x="2834834" y="366705"/>
                  <a:pt x="3136740" y="381173"/>
                </a:cubicBezTo>
                <a:cubicBezTo>
                  <a:pt x="3438646" y="395641"/>
                  <a:pt x="3658565" y="-10437"/>
                  <a:pt x="4004841" y="114955"/>
                </a:cubicBezTo>
                <a:cubicBezTo>
                  <a:pt x="4351117" y="240347"/>
                  <a:pt x="4867155" y="983056"/>
                  <a:pt x="5214395" y="1133527"/>
                </a:cubicBezTo>
                <a:cubicBezTo>
                  <a:pt x="5561635" y="1283998"/>
                  <a:pt x="6088284" y="1017780"/>
                  <a:pt x="6088284" y="1017780"/>
                </a:cubicBezTo>
                <a:lnTo>
                  <a:pt x="6088284" y="1017780"/>
                </a:lnTo>
              </a:path>
            </a:pathLst>
          </a:custGeom>
          <a:noFill/>
          <a:ln w="1905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3689517" y="5176967"/>
            <a:ext cx="2910" cy="780910"/>
          </a:xfrm>
          <a:prstGeom prst="line">
            <a:avLst/>
          </a:prstGeom>
          <a:ln w="12700">
            <a:solidFill>
              <a:srgbClr val="1D9D4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095114" y="5520457"/>
            <a:ext cx="0" cy="437420"/>
          </a:xfrm>
          <a:prstGeom prst="line">
            <a:avLst/>
          </a:prstGeom>
          <a:ln w="12700">
            <a:solidFill>
              <a:srgbClr val="1D9D4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265581" y="5109097"/>
            <a:ext cx="0" cy="828061"/>
          </a:xfrm>
          <a:prstGeom prst="line">
            <a:avLst/>
          </a:prstGeom>
          <a:ln w="12700">
            <a:solidFill>
              <a:srgbClr val="1D9D4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697629" y="4280032"/>
            <a:ext cx="0" cy="1674487"/>
          </a:xfrm>
          <a:prstGeom prst="line">
            <a:avLst/>
          </a:prstGeom>
          <a:ln w="12700">
            <a:solidFill>
              <a:srgbClr val="1D9D4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380661" y="4644270"/>
            <a:ext cx="0" cy="1311191"/>
          </a:xfrm>
          <a:prstGeom prst="line">
            <a:avLst/>
          </a:prstGeom>
          <a:ln w="12700">
            <a:solidFill>
              <a:srgbClr val="1D9D4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913653" y="4614601"/>
            <a:ext cx="0" cy="1339918"/>
          </a:xfrm>
          <a:prstGeom prst="line">
            <a:avLst/>
          </a:prstGeom>
          <a:ln w="12700">
            <a:solidFill>
              <a:srgbClr val="1D9D4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440857" y="4257826"/>
            <a:ext cx="0" cy="1719681"/>
          </a:xfrm>
          <a:prstGeom prst="line">
            <a:avLst/>
          </a:prstGeom>
          <a:ln w="12700">
            <a:solidFill>
              <a:srgbClr val="1D9D4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993773" y="4814733"/>
            <a:ext cx="0" cy="1148636"/>
          </a:xfrm>
          <a:prstGeom prst="line">
            <a:avLst/>
          </a:prstGeom>
          <a:ln w="12700">
            <a:solidFill>
              <a:srgbClr val="1D9D4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604559" y="4367144"/>
            <a:ext cx="0" cy="1566522"/>
          </a:xfrm>
          <a:prstGeom prst="line">
            <a:avLst/>
          </a:prstGeom>
          <a:ln w="12700">
            <a:solidFill>
              <a:srgbClr val="1D9D4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713853" y="4761470"/>
            <a:ext cx="0" cy="1175395"/>
          </a:xfrm>
          <a:prstGeom prst="line">
            <a:avLst/>
          </a:prstGeom>
          <a:ln w="12700">
            <a:solidFill>
              <a:srgbClr val="1D9D4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073893" y="5304965"/>
            <a:ext cx="0" cy="655460"/>
          </a:xfrm>
          <a:prstGeom prst="line">
            <a:avLst/>
          </a:prstGeom>
          <a:ln w="12700">
            <a:solidFill>
              <a:srgbClr val="1D9D4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2610286" y="5958325"/>
            <a:ext cx="5453768" cy="0"/>
          </a:xfrm>
          <a:prstGeom prst="line">
            <a:avLst/>
          </a:prstGeom>
          <a:ln w="12700">
            <a:solidFill>
              <a:srgbClr val="1D9D4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5132021" y="4393331"/>
            <a:ext cx="144016" cy="135741"/>
          </a:xfrm>
          <a:prstGeom prst="ellipse">
            <a:avLst/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210686" y="4558741"/>
            <a:ext cx="144016" cy="135741"/>
          </a:xfrm>
          <a:prstGeom prst="ellipse">
            <a:avLst/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7290806" y="5083695"/>
            <a:ext cx="144016" cy="135741"/>
          </a:xfrm>
          <a:prstGeom prst="ellipse">
            <a:avLst/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09340" y="4955697"/>
            <a:ext cx="144016" cy="135741"/>
          </a:xfrm>
          <a:prstGeom prst="ellipse">
            <a:avLst/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258358" y="5401443"/>
            <a:ext cx="144016" cy="135741"/>
          </a:xfrm>
          <a:prstGeom prst="ellipse">
            <a:avLst/>
          </a:prstGeom>
          <a:solidFill>
            <a:srgbClr val="1D9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5573299" y="4446820"/>
            <a:ext cx="144016" cy="135741"/>
          </a:xfrm>
          <a:prstGeom prst="ellipse">
            <a:avLst/>
          </a:prstGeom>
          <a:solidFill>
            <a:srgbClr val="1D9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881100" y="4777220"/>
            <a:ext cx="144016" cy="135741"/>
          </a:xfrm>
          <a:prstGeom prst="ellipse">
            <a:avLst/>
          </a:prstGeom>
          <a:solidFill>
            <a:srgbClr val="1D9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143515" y="4579301"/>
            <a:ext cx="144016" cy="135741"/>
          </a:xfrm>
          <a:prstGeom prst="ellipse">
            <a:avLst/>
          </a:prstGeom>
          <a:solidFill>
            <a:srgbClr val="1D9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1"/>
          <p:cNvSpPr txBox="1">
            <a:spLocks/>
          </p:cNvSpPr>
          <p:nvPr/>
        </p:nvSpPr>
        <p:spPr>
          <a:xfrm>
            <a:off x="603163" y="3097187"/>
            <a:ext cx="1134236" cy="3604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/>
                <a:ea typeface="+mn-ea"/>
                <a:cs typeface="ArialM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/>
                <a:ea typeface="+mn-ea"/>
                <a:cs typeface="ArialMT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/>
                <a:ea typeface="+mn-ea"/>
                <a:cs typeface="ArialMT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/>
                <a:ea typeface="+mn-ea"/>
                <a:cs typeface="ArialMT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/>
                <a:ea typeface="+mn-ea"/>
                <a:cs typeface="ArialM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dirty="0" smtClean="0"/>
              <a:t>All data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7722854" y="5265702"/>
            <a:ext cx="144016" cy="135741"/>
          </a:xfrm>
          <a:prstGeom prst="ellipse">
            <a:avLst/>
          </a:prstGeom>
          <a:solidFill>
            <a:srgbClr val="1D9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501814" y="3517009"/>
            <a:ext cx="1316384" cy="2693258"/>
            <a:chOff x="477055" y="3056734"/>
            <a:chExt cx="1316384" cy="2693258"/>
          </a:xfrm>
        </p:grpSpPr>
        <p:sp>
          <p:nvSpPr>
            <p:cNvPr id="44" name="Rectangle 43"/>
            <p:cNvSpPr/>
            <p:nvPr/>
          </p:nvSpPr>
          <p:spPr>
            <a:xfrm>
              <a:off x="479600" y="3056734"/>
              <a:ext cx="1305047" cy="142817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Training</a:t>
              </a:r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86667" y="4508284"/>
              <a:ext cx="1297981" cy="619640"/>
            </a:xfrm>
            <a:prstGeom prst="rect">
              <a:avLst/>
            </a:prstGeom>
            <a:solidFill>
              <a:srgbClr val="006699"/>
            </a:solidFill>
            <a:ln>
              <a:solidFill>
                <a:srgbClr val="00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Validation</a:t>
              </a:r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92870" y="5151294"/>
              <a:ext cx="1291777" cy="598697"/>
            </a:xfrm>
            <a:prstGeom prst="rect">
              <a:avLst/>
            </a:prstGeom>
            <a:solidFill>
              <a:srgbClr val="1D9D4E"/>
            </a:solidFill>
            <a:ln>
              <a:solidFill>
                <a:srgbClr val="1D9D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Testing</a:t>
              </a: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77055" y="3056734"/>
              <a:ext cx="1316384" cy="26932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feld 22"/>
          <p:cNvSpPr txBox="1"/>
          <p:nvPr/>
        </p:nvSpPr>
        <p:spPr>
          <a:xfrm>
            <a:off x="8730966" y="5473451"/>
            <a:ext cx="368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</a:rPr>
              <a:t>f</a:t>
            </a:r>
            <a:r>
              <a:rPr lang="de-DE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</a:rPr>
              <a:t>1</a:t>
            </a:r>
          </a:p>
        </p:txBody>
      </p:sp>
      <p:sp>
        <p:nvSpPr>
          <p:cNvPr id="49" name="Textfeld 23"/>
          <p:cNvSpPr txBox="1"/>
          <p:nvPr/>
        </p:nvSpPr>
        <p:spPr>
          <a:xfrm>
            <a:off x="8586950" y="5185419"/>
            <a:ext cx="35933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</a:rPr>
              <a:t>f</a:t>
            </a:r>
            <a:r>
              <a:rPr lang="de-DE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</a:rPr>
              <a:t>2</a:t>
            </a:r>
          </a:p>
        </p:txBody>
      </p:sp>
      <p:sp>
        <p:nvSpPr>
          <p:cNvPr id="50" name="Textfeld 40"/>
          <p:cNvSpPr txBox="1"/>
          <p:nvPr/>
        </p:nvSpPr>
        <p:spPr>
          <a:xfrm>
            <a:off x="8010886" y="5545459"/>
            <a:ext cx="35933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</a:rPr>
              <a:t>f</a:t>
            </a:r>
            <a:r>
              <a:rPr lang="de-DE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045106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0617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Which of the models do you expect to have a better performance on a test set?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010903" y="3060710"/>
            <a:ext cx="0" cy="2705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628650" y="2813656"/>
            <a:ext cx="3465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3881657" y="3974507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043351" y="4664871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172598" y="3893776"/>
            <a:ext cx="144016" cy="135741"/>
          </a:xfrm>
          <a:prstGeom prst="ellipse">
            <a:avLst/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251263" y="4059186"/>
            <a:ext cx="144016" cy="135741"/>
          </a:xfrm>
          <a:prstGeom prst="ellipse">
            <a:avLst/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331383" y="4584140"/>
            <a:ext cx="144016" cy="135741"/>
          </a:xfrm>
          <a:prstGeom prst="ellipse">
            <a:avLst/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949917" y="4456142"/>
            <a:ext cx="144016" cy="135741"/>
          </a:xfrm>
          <a:prstGeom prst="ellipse">
            <a:avLst/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467287" y="4253816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307047" y="4253816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1866887" y="5477952"/>
            <a:ext cx="56166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494072" y="5405944"/>
            <a:ext cx="3465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2260282" y="3342384"/>
            <a:ext cx="4919241" cy="1986987"/>
          </a:xfrm>
          <a:custGeom>
            <a:avLst/>
            <a:gdLst>
              <a:gd name="connsiteX0" fmla="*/ 0 w 4919241"/>
              <a:gd name="connsiteY0" fmla="*/ 1981199 h 1986987"/>
              <a:gd name="connsiteX1" fmla="*/ 98385 w 4919241"/>
              <a:gd name="connsiteY1" fmla="*/ 244997 h 1986987"/>
              <a:gd name="connsiteX2" fmla="*/ 434051 w 4919241"/>
              <a:gd name="connsiteY2" fmla="*/ 1940688 h 1986987"/>
              <a:gd name="connsiteX3" fmla="*/ 596096 w 4919241"/>
              <a:gd name="connsiteY3" fmla="*/ 1228845 h 1986987"/>
              <a:gd name="connsiteX4" fmla="*/ 1012785 w 4919241"/>
              <a:gd name="connsiteY4" fmla="*/ 1159397 h 1986987"/>
              <a:gd name="connsiteX5" fmla="*/ 1145894 w 4919241"/>
              <a:gd name="connsiteY5" fmla="*/ 817943 h 1986987"/>
              <a:gd name="connsiteX6" fmla="*/ 1186405 w 4919241"/>
              <a:gd name="connsiteY6" fmla="*/ 424404 h 1986987"/>
              <a:gd name="connsiteX7" fmla="*/ 1325301 w 4919241"/>
              <a:gd name="connsiteY7" fmla="*/ 1344592 h 1986987"/>
              <a:gd name="connsiteX8" fmla="*/ 1412112 w 4919241"/>
              <a:gd name="connsiteY8" fmla="*/ 707984 h 1986987"/>
              <a:gd name="connsiteX9" fmla="*/ 1620456 w 4919241"/>
              <a:gd name="connsiteY9" fmla="*/ 812156 h 1986987"/>
              <a:gd name="connsiteX10" fmla="*/ 2095018 w 4919241"/>
              <a:gd name="connsiteY10" fmla="*/ 540151 h 1986987"/>
              <a:gd name="connsiteX11" fmla="*/ 2349661 w 4919241"/>
              <a:gd name="connsiteY11" fmla="*/ 19290 h 1986987"/>
              <a:gd name="connsiteX12" fmla="*/ 2419109 w 4919241"/>
              <a:gd name="connsiteY12" fmla="*/ 1286718 h 1986987"/>
              <a:gd name="connsiteX13" fmla="*/ 2598517 w 4919241"/>
              <a:gd name="connsiteY13" fmla="*/ 273933 h 1986987"/>
              <a:gd name="connsiteX14" fmla="*/ 2691114 w 4919241"/>
              <a:gd name="connsiteY14" fmla="*/ 1610809 h 1986987"/>
              <a:gd name="connsiteX15" fmla="*/ 2824223 w 4919241"/>
              <a:gd name="connsiteY15" fmla="*/ 545938 h 1986987"/>
              <a:gd name="connsiteX16" fmla="*/ 3507129 w 4919241"/>
              <a:gd name="connsiteY16" fmla="*/ 1217270 h 1986987"/>
              <a:gd name="connsiteX17" fmla="*/ 3721261 w 4919241"/>
              <a:gd name="connsiteY17" fmla="*/ 632749 h 1986987"/>
              <a:gd name="connsiteX18" fmla="*/ 3906456 w 4919241"/>
              <a:gd name="connsiteY18" fmla="*/ 1576085 h 1986987"/>
              <a:gd name="connsiteX19" fmla="*/ 4166886 w 4919241"/>
              <a:gd name="connsiteY19" fmla="*/ 1078374 h 1986987"/>
              <a:gd name="connsiteX20" fmla="*/ 4525701 w 4919241"/>
              <a:gd name="connsiteY20" fmla="*/ 1709194 h 1986987"/>
              <a:gd name="connsiteX21" fmla="*/ 4566213 w 4919241"/>
              <a:gd name="connsiteY21" fmla="*/ 343381 h 1986987"/>
              <a:gd name="connsiteX22" fmla="*/ 4919241 w 4919241"/>
              <a:gd name="connsiteY22" fmla="*/ 1986987 h 198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919241" h="1986987">
                <a:moveTo>
                  <a:pt x="0" y="1981199"/>
                </a:moveTo>
                <a:cubicBezTo>
                  <a:pt x="13021" y="1116474"/>
                  <a:pt x="26043" y="251749"/>
                  <a:pt x="98385" y="244997"/>
                </a:cubicBezTo>
                <a:cubicBezTo>
                  <a:pt x="170727" y="238245"/>
                  <a:pt x="351099" y="1776713"/>
                  <a:pt x="434051" y="1940688"/>
                </a:cubicBezTo>
                <a:cubicBezTo>
                  <a:pt x="517003" y="2104663"/>
                  <a:pt x="499640" y="1359060"/>
                  <a:pt x="596096" y="1228845"/>
                </a:cubicBezTo>
                <a:cubicBezTo>
                  <a:pt x="692552" y="1098630"/>
                  <a:pt x="921152" y="1227881"/>
                  <a:pt x="1012785" y="1159397"/>
                </a:cubicBezTo>
                <a:cubicBezTo>
                  <a:pt x="1104418" y="1090913"/>
                  <a:pt x="1116957" y="940442"/>
                  <a:pt x="1145894" y="817943"/>
                </a:cubicBezTo>
                <a:cubicBezTo>
                  <a:pt x="1174831" y="695444"/>
                  <a:pt x="1156504" y="336629"/>
                  <a:pt x="1186405" y="424404"/>
                </a:cubicBezTo>
                <a:cubicBezTo>
                  <a:pt x="1216306" y="512179"/>
                  <a:pt x="1287683" y="1297329"/>
                  <a:pt x="1325301" y="1344592"/>
                </a:cubicBezTo>
                <a:cubicBezTo>
                  <a:pt x="1362919" y="1391855"/>
                  <a:pt x="1362920" y="796723"/>
                  <a:pt x="1412112" y="707984"/>
                </a:cubicBezTo>
                <a:cubicBezTo>
                  <a:pt x="1461304" y="619245"/>
                  <a:pt x="1506638" y="840128"/>
                  <a:pt x="1620456" y="812156"/>
                </a:cubicBezTo>
                <a:cubicBezTo>
                  <a:pt x="1734274" y="784184"/>
                  <a:pt x="1973484" y="672295"/>
                  <a:pt x="2095018" y="540151"/>
                </a:cubicBezTo>
                <a:cubicBezTo>
                  <a:pt x="2216552" y="408007"/>
                  <a:pt x="2295646" y="-105138"/>
                  <a:pt x="2349661" y="19290"/>
                </a:cubicBezTo>
                <a:cubicBezTo>
                  <a:pt x="2403676" y="143718"/>
                  <a:pt x="2377633" y="1244277"/>
                  <a:pt x="2419109" y="1286718"/>
                </a:cubicBezTo>
                <a:cubicBezTo>
                  <a:pt x="2460585" y="1329159"/>
                  <a:pt x="2553183" y="219918"/>
                  <a:pt x="2598517" y="273933"/>
                </a:cubicBezTo>
                <a:cubicBezTo>
                  <a:pt x="2643851" y="327948"/>
                  <a:pt x="2653496" y="1565475"/>
                  <a:pt x="2691114" y="1610809"/>
                </a:cubicBezTo>
                <a:cubicBezTo>
                  <a:pt x="2728732" y="1656143"/>
                  <a:pt x="2688221" y="611528"/>
                  <a:pt x="2824223" y="545938"/>
                </a:cubicBezTo>
                <a:cubicBezTo>
                  <a:pt x="2960226" y="480348"/>
                  <a:pt x="3357623" y="1202801"/>
                  <a:pt x="3507129" y="1217270"/>
                </a:cubicBezTo>
                <a:cubicBezTo>
                  <a:pt x="3656635" y="1231739"/>
                  <a:pt x="3654707" y="572947"/>
                  <a:pt x="3721261" y="632749"/>
                </a:cubicBezTo>
                <a:cubicBezTo>
                  <a:pt x="3787815" y="692551"/>
                  <a:pt x="3832185" y="1501814"/>
                  <a:pt x="3906456" y="1576085"/>
                </a:cubicBezTo>
                <a:cubicBezTo>
                  <a:pt x="3980727" y="1650356"/>
                  <a:pt x="4063679" y="1056189"/>
                  <a:pt x="4166886" y="1078374"/>
                </a:cubicBezTo>
                <a:cubicBezTo>
                  <a:pt x="4270093" y="1100559"/>
                  <a:pt x="4459147" y="1831693"/>
                  <a:pt x="4525701" y="1709194"/>
                </a:cubicBezTo>
                <a:cubicBezTo>
                  <a:pt x="4592255" y="1586695"/>
                  <a:pt x="4500623" y="297082"/>
                  <a:pt x="4566213" y="343381"/>
                </a:cubicBezTo>
                <a:cubicBezTo>
                  <a:pt x="4631803" y="389680"/>
                  <a:pt x="4775522" y="1188333"/>
                  <a:pt x="4919241" y="1986987"/>
                </a:cubicBezTo>
              </a:path>
            </a:pathLst>
          </a:custGeom>
          <a:noFill/>
          <a:ln>
            <a:solidFill>
              <a:srgbClr val="1D9D4E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1975220" y="3991749"/>
            <a:ext cx="5580299" cy="1481637"/>
          </a:xfrm>
          <a:custGeom>
            <a:avLst/>
            <a:gdLst>
              <a:gd name="connsiteX0" fmla="*/ 0 w 6169306"/>
              <a:gd name="connsiteY0" fmla="*/ 1429551 h 1481637"/>
              <a:gd name="connsiteX1" fmla="*/ 2610091 w 6169306"/>
              <a:gd name="connsiteY1" fmla="*/ 77 h 1481637"/>
              <a:gd name="connsiteX2" fmla="*/ 6169306 w 6169306"/>
              <a:gd name="connsiteY2" fmla="*/ 1481637 h 1481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69306" h="1481637">
                <a:moveTo>
                  <a:pt x="0" y="1429551"/>
                </a:moveTo>
                <a:cubicBezTo>
                  <a:pt x="790936" y="710473"/>
                  <a:pt x="1581873" y="-8604"/>
                  <a:pt x="2610091" y="77"/>
                </a:cubicBezTo>
                <a:cubicBezTo>
                  <a:pt x="3638309" y="8758"/>
                  <a:pt x="4903807" y="745197"/>
                  <a:pt x="6169306" y="1481637"/>
                </a:cubicBezTo>
              </a:path>
            </a:pathLst>
          </a:cu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feld 4"/>
          <p:cNvSpPr txBox="1"/>
          <p:nvPr/>
        </p:nvSpPr>
        <p:spPr>
          <a:xfrm>
            <a:off x="6907447" y="3389720"/>
            <a:ext cx="35933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</a:rPr>
              <a:t>f</a:t>
            </a:r>
            <a:r>
              <a:rPr lang="de-DE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</a:rPr>
              <a:t>1</a:t>
            </a:r>
          </a:p>
        </p:txBody>
      </p:sp>
      <p:sp>
        <p:nvSpPr>
          <p:cNvPr id="35" name="Textfeld 5"/>
          <p:cNvSpPr txBox="1"/>
          <p:nvPr/>
        </p:nvSpPr>
        <p:spPr>
          <a:xfrm>
            <a:off x="7483511" y="4973896"/>
            <a:ext cx="35933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</a:rPr>
              <a:t>f</a:t>
            </a:r>
            <a:r>
              <a:rPr lang="de-DE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27307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858312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de-DE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</a:rPr>
              <a:t>Complexity control: </a:t>
            </a:r>
            <a:r>
              <a:rPr lang="de-DE" sz="2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</a:rPr>
              <a:t>explicit</a:t>
            </a:r>
            <a:r>
              <a:rPr lang="de-DE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</a:rPr>
              <a:t> – e.g. number of neurons in neural network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DE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</a:rPr>
              <a:t>Complexity control: </a:t>
            </a:r>
            <a:r>
              <a:rPr lang="de-DE" sz="2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</a:rPr>
              <a:t>using compexity function </a:t>
            </a:r>
          </a:p>
        </p:txBody>
      </p:sp>
      <p:pic>
        <p:nvPicPr>
          <p:cNvPr id="4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547" y="2097670"/>
            <a:ext cx="1944216" cy="339466"/>
          </a:xfrm>
          <a:prstGeom prst="rect">
            <a:avLst/>
          </a:prstGeom>
        </p:spPr>
      </p:pic>
      <p:pic>
        <p:nvPicPr>
          <p:cNvPr id="5" name="Bild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073" y="3212334"/>
            <a:ext cx="6710347" cy="901560"/>
          </a:xfrm>
          <a:prstGeom prst="rect">
            <a:avLst/>
          </a:prstGeom>
        </p:spPr>
      </p:pic>
      <p:pic>
        <p:nvPicPr>
          <p:cNvPr id="6" name="Bild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890" y="5049998"/>
            <a:ext cx="1694888" cy="504056"/>
          </a:xfrm>
          <a:prstGeom prst="rect">
            <a:avLst/>
          </a:prstGeom>
        </p:spPr>
      </p:pic>
      <p:pic>
        <p:nvPicPr>
          <p:cNvPr id="7" name="Bild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893" y="5698069"/>
            <a:ext cx="1607877" cy="504057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57200" y="4968342"/>
            <a:ext cx="822960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95959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rgbClr val="595959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rgbClr val="595959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rgbClr val="595959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kern="1200">
                <a:solidFill>
                  <a:srgbClr val="7F7F7F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/>
              <a:t>L</a:t>
            </a:r>
            <a:r>
              <a:rPr lang="en-US" sz="2000" i="1" baseline="-25000"/>
              <a:t>2</a:t>
            </a:r>
            <a:r>
              <a:rPr lang="en-US" sz="2000" baseline="-25000"/>
              <a:t> </a:t>
            </a:r>
            <a:r>
              <a:rPr lang="en-US" sz="2000"/>
              <a:t>complexity function: 	smooth model outputs; </a:t>
            </a:r>
          </a:p>
          <a:p>
            <a:pPr marL="0" indent="0">
              <a:buNone/>
            </a:pPr>
            <a:endParaRPr lang="en-US" sz="2000" i="1"/>
          </a:p>
          <a:p>
            <a:pPr marL="0" indent="0">
              <a:buNone/>
            </a:pPr>
            <a:r>
              <a:rPr lang="en-US" sz="2000" i="1"/>
              <a:t>L</a:t>
            </a:r>
            <a:r>
              <a:rPr lang="en-US" sz="2000" i="1" baseline="-25000"/>
              <a:t>1</a:t>
            </a:r>
            <a:r>
              <a:rPr lang="en-US" sz="2000" baseline="-25000"/>
              <a:t> </a:t>
            </a:r>
            <a:r>
              <a:rPr lang="en-US" sz="2000"/>
              <a:t>complexity function: 	smooth model outputs </a:t>
            </a:r>
            <a:br>
              <a:rPr lang="en-US" sz="2000"/>
            </a:br>
            <a:r>
              <a:rPr lang="en-US" sz="2000"/>
              <a:t>			+ sparse model parameters.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80963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control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63152" y="1963063"/>
            <a:ext cx="0" cy="39604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9326" y="1458959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Loss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03112" y="5635471"/>
            <a:ext cx="87849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15880" y="5635471"/>
            <a:ext cx="1941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complexity</a:t>
            </a:r>
          </a:p>
        </p:txBody>
      </p:sp>
      <p:sp>
        <p:nvSpPr>
          <p:cNvPr id="8" name="Freeform 7"/>
          <p:cNvSpPr/>
          <p:nvPr/>
        </p:nvSpPr>
        <p:spPr>
          <a:xfrm>
            <a:off x="579202" y="1955386"/>
            <a:ext cx="8160152" cy="3426107"/>
          </a:xfrm>
          <a:custGeom>
            <a:avLst/>
            <a:gdLst>
              <a:gd name="connsiteX0" fmla="*/ 0 w 8160152"/>
              <a:gd name="connsiteY0" fmla="*/ 0 h 3426107"/>
              <a:gd name="connsiteX1" fmla="*/ 1614668 w 8160152"/>
              <a:gd name="connsiteY1" fmla="*/ 2471195 h 3426107"/>
              <a:gd name="connsiteX2" fmla="*/ 8160152 w 8160152"/>
              <a:gd name="connsiteY2" fmla="*/ 3426107 h 3426107"/>
              <a:gd name="connsiteX0" fmla="*/ 0 w 8160152"/>
              <a:gd name="connsiteY0" fmla="*/ 0 h 3426107"/>
              <a:gd name="connsiteX1" fmla="*/ 1643605 w 8160152"/>
              <a:gd name="connsiteY1" fmla="*/ 2963119 h 3426107"/>
              <a:gd name="connsiteX2" fmla="*/ 8160152 w 8160152"/>
              <a:gd name="connsiteY2" fmla="*/ 3426107 h 3426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60152" h="3426107">
                <a:moveTo>
                  <a:pt x="0" y="0"/>
                </a:moveTo>
                <a:cubicBezTo>
                  <a:pt x="127321" y="950088"/>
                  <a:pt x="283580" y="2392101"/>
                  <a:pt x="1643605" y="2963119"/>
                </a:cubicBezTo>
                <a:cubicBezTo>
                  <a:pt x="3003630" y="3534137"/>
                  <a:pt x="5567422" y="3234160"/>
                  <a:pt x="8160152" y="3426107"/>
                </a:cubicBezTo>
              </a:path>
            </a:pathLst>
          </a:cu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667274" y="1944730"/>
            <a:ext cx="8206449" cy="3290666"/>
          </a:xfrm>
          <a:custGeom>
            <a:avLst/>
            <a:gdLst>
              <a:gd name="connsiteX0" fmla="*/ 0 w 8160152"/>
              <a:gd name="connsiteY0" fmla="*/ 0 h 3426107"/>
              <a:gd name="connsiteX1" fmla="*/ 1614668 w 8160152"/>
              <a:gd name="connsiteY1" fmla="*/ 2471195 h 3426107"/>
              <a:gd name="connsiteX2" fmla="*/ 8160152 w 8160152"/>
              <a:gd name="connsiteY2" fmla="*/ 3426107 h 3426107"/>
              <a:gd name="connsiteX0" fmla="*/ 0 w 8160152"/>
              <a:gd name="connsiteY0" fmla="*/ 0 h 3426107"/>
              <a:gd name="connsiteX1" fmla="*/ 1643605 w 8160152"/>
              <a:gd name="connsiteY1" fmla="*/ 2963119 h 3426107"/>
              <a:gd name="connsiteX2" fmla="*/ 8160152 w 8160152"/>
              <a:gd name="connsiteY2" fmla="*/ 3426107 h 3426107"/>
              <a:gd name="connsiteX0" fmla="*/ 0 w 7193666"/>
              <a:gd name="connsiteY0" fmla="*/ 0 h 2988501"/>
              <a:gd name="connsiteX1" fmla="*/ 1643605 w 7193666"/>
              <a:gd name="connsiteY1" fmla="*/ 2963119 h 2988501"/>
              <a:gd name="connsiteX2" fmla="*/ 7193666 w 7193666"/>
              <a:gd name="connsiteY2" fmla="*/ 1568371 h 2988501"/>
              <a:gd name="connsiteX0" fmla="*/ 0 w 7193666"/>
              <a:gd name="connsiteY0" fmla="*/ 0 h 3034606"/>
              <a:gd name="connsiteX1" fmla="*/ 1643605 w 7193666"/>
              <a:gd name="connsiteY1" fmla="*/ 2963119 h 3034606"/>
              <a:gd name="connsiteX2" fmla="*/ 7193666 w 7193666"/>
              <a:gd name="connsiteY2" fmla="*/ 1568371 h 3034606"/>
              <a:gd name="connsiteX0" fmla="*/ 0 w 7656653"/>
              <a:gd name="connsiteY0" fmla="*/ 81022 h 3044208"/>
              <a:gd name="connsiteX1" fmla="*/ 1643605 w 7656653"/>
              <a:gd name="connsiteY1" fmla="*/ 3044141 h 3044208"/>
              <a:gd name="connsiteX2" fmla="*/ 7656653 w 7656653"/>
              <a:gd name="connsiteY2" fmla="*/ 0 h 3044208"/>
              <a:gd name="connsiteX0" fmla="*/ 0 w 7656653"/>
              <a:gd name="connsiteY0" fmla="*/ 81022 h 3362503"/>
              <a:gd name="connsiteX1" fmla="*/ 3362445 w 7656653"/>
              <a:gd name="connsiteY1" fmla="*/ 3362445 h 3362503"/>
              <a:gd name="connsiteX2" fmla="*/ 7656653 w 7656653"/>
              <a:gd name="connsiteY2" fmla="*/ 0 h 3362503"/>
              <a:gd name="connsiteX0" fmla="*/ 0 w 7656653"/>
              <a:gd name="connsiteY0" fmla="*/ 81022 h 3362744"/>
              <a:gd name="connsiteX1" fmla="*/ 3362445 w 7656653"/>
              <a:gd name="connsiteY1" fmla="*/ 3362445 h 3362744"/>
              <a:gd name="connsiteX2" fmla="*/ 7656653 w 7656653"/>
              <a:gd name="connsiteY2" fmla="*/ 0 h 3362744"/>
              <a:gd name="connsiteX0" fmla="*/ 0 w 7656653"/>
              <a:gd name="connsiteY0" fmla="*/ 81022 h 3363167"/>
              <a:gd name="connsiteX1" fmla="*/ 3362445 w 7656653"/>
              <a:gd name="connsiteY1" fmla="*/ 3362445 h 3363167"/>
              <a:gd name="connsiteX2" fmla="*/ 7656653 w 7656653"/>
              <a:gd name="connsiteY2" fmla="*/ 0 h 3363167"/>
              <a:gd name="connsiteX0" fmla="*/ 0 w 7656653"/>
              <a:gd name="connsiteY0" fmla="*/ 81022 h 3363167"/>
              <a:gd name="connsiteX1" fmla="*/ 3362445 w 7656653"/>
              <a:gd name="connsiteY1" fmla="*/ 3362445 h 3363167"/>
              <a:gd name="connsiteX2" fmla="*/ 7656653 w 7656653"/>
              <a:gd name="connsiteY2" fmla="*/ 0 h 3363167"/>
              <a:gd name="connsiteX0" fmla="*/ 0 w 7656653"/>
              <a:gd name="connsiteY0" fmla="*/ 81022 h 3374737"/>
              <a:gd name="connsiteX1" fmla="*/ 4369443 w 7656653"/>
              <a:gd name="connsiteY1" fmla="*/ 3374019 h 3374737"/>
              <a:gd name="connsiteX2" fmla="*/ 7656653 w 7656653"/>
              <a:gd name="connsiteY2" fmla="*/ 0 h 3374737"/>
              <a:gd name="connsiteX0" fmla="*/ 0 w 7656653"/>
              <a:gd name="connsiteY0" fmla="*/ 81022 h 3368952"/>
              <a:gd name="connsiteX1" fmla="*/ 4265271 w 7656653"/>
              <a:gd name="connsiteY1" fmla="*/ 3368232 h 3368952"/>
              <a:gd name="connsiteX2" fmla="*/ 7656653 w 7656653"/>
              <a:gd name="connsiteY2" fmla="*/ 0 h 3368952"/>
              <a:gd name="connsiteX0" fmla="*/ 0 w 7656653"/>
              <a:gd name="connsiteY0" fmla="*/ 81022 h 3368952"/>
              <a:gd name="connsiteX1" fmla="*/ 4161099 w 7656653"/>
              <a:gd name="connsiteY1" fmla="*/ 3368232 h 3368952"/>
              <a:gd name="connsiteX2" fmla="*/ 7656653 w 7656653"/>
              <a:gd name="connsiteY2" fmla="*/ 0 h 3368952"/>
              <a:gd name="connsiteX0" fmla="*/ 0 w 7656653"/>
              <a:gd name="connsiteY0" fmla="*/ 81022 h 3369784"/>
              <a:gd name="connsiteX1" fmla="*/ 4161099 w 7656653"/>
              <a:gd name="connsiteY1" fmla="*/ 3368232 h 3369784"/>
              <a:gd name="connsiteX2" fmla="*/ 7656653 w 7656653"/>
              <a:gd name="connsiteY2" fmla="*/ 0 h 3369784"/>
              <a:gd name="connsiteX0" fmla="*/ 0 w 7992318"/>
              <a:gd name="connsiteY0" fmla="*/ 0 h 3290319"/>
              <a:gd name="connsiteX1" fmla="*/ 4161099 w 7992318"/>
              <a:gd name="connsiteY1" fmla="*/ 3287210 h 3290319"/>
              <a:gd name="connsiteX2" fmla="*/ 7992318 w 7992318"/>
              <a:gd name="connsiteY2" fmla="*/ 486138 h 3290319"/>
              <a:gd name="connsiteX0" fmla="*/ 0 w 7992318"/>
              <a:gd name="connsiteY0" fmla="*/ 0 h 3290243"/>
              <a:gd name="connsiteX1" fmla="*/ 4161099 w 7992318"/>
              <a:gd name="connsiteY1" fmla="*/ 3287210 h 3290243"/>
              <a:gd name="connsiteX2" fmla="*/ 7992318 w 7992318"/>
              <a:gd name="connsiteY2" fmla="*/ 486138 h 3290243"/>
              <a:gd name="connsiteX0" fmla="*/ 0 w 7992318"/>
              <a:gd name="connsiteY0" fmla="*/ 0 h 3297626"/>
              <a:gd name="connsiteX1" fmla="*/ 4161099 w 7992318"/>
              <a:gd name="connsiteY1" fmla="*/ 3287210 h 3297626"/>
              <a:gd name="connsiteX2" fmla="*/ 7992318 w 7992318"/>
              <a:gd name="connsiteY2" fmla="*/ 486138 h 3297626"/>
              <a:gd name="connsiteX0" fmla="*/ 0 w 7992318"/>
              <a:gd name="connsiteY0" fmla="*/ 0 h 3299645"/>
              <a:gd name="connsiteX1" fmla="*/ 4161099 w 7992318"/>
              <a:gd name="connsiteY1" fmla="*/ 3287210 h 3299645"/>
              <a:gd name="connsiteX2" fmla="*/ 7992318 w 7992318"/>
              <a:gd name="connsiteY2" fmla="*/ 486138 h 3299645"/>
              <a:gd name="connsiteX0" fmla="*/ 0 w 8131214"/>
              <a:gd name="connsiteY0" fmla="*/ 0 h 3331384"/>
              <a:gd name="connsiteX1" fmla="*/ 4161099 w 8131214"/>
              <a:gd name="connsiteY1" fmla="*/ 3287210 h 3331384"/>
              <a:gd name="connsiteX2" fmla="*/ 8131214 w 8131214"/>
              <a:gd name="connsiteY2" fmla="*/ 1307940 h 3331384"/>
              <a:gd name="connsiteX0" fmla="*/ 0 w 8131214"/>
              <a:gd name="connsiteY0" fmla="*/ 0 h 3326484"/>
              <a:gd name="connsiteX1" fmla="*/ 4161099 w 8131214"/>
              <a:gd name="connsiteY1" fmla="*/ 3287210 h 3326484"/>
              <a:gd name="connsiteX2" fmla="*/ 8131214 w 8131214"/>
              <a:gd name="connsiteY2" fmla="*/ 1307940 h 3326484"/>
              <a:gd name="connsiteX0" fmla="*/ 0 w 8131214"/>
              <a:gd name="connsiteY0" fmla="*/ 0 h 3288526"/>
              <a:gd name="connsiteX1" fmla="*/ 4161099 w 8131214"/>
              <a:gd name="connsiteY1" fmla="*/ 3287210 h 3288526"/>
              <a:gd name="connsiteX2" fmla="*/ 8131214 w 8131214"/>
              <a:gd name="connsiteY2" fmla="*/ 1307940 h 3288526"/>
              <a:gd name="connsiteX0" fmla="*/ 0 w 8206449"/>
              <a:gd name="connsiteY0" fmla="*/ 0 h 3288780"/>
              <a:gd name="connsiteX1" fmla="*/ 4161099 w 8206449"/>
              <a:gd name="connsiteY1" fmla="*/ 3287210 h 3288780"/>
              <a:gd name="connsiteX2" fmla="*/ 8206449 w 8206449"/>
              <a:gd name="connsiteY2" fmla="*/ 341454 h 3288780"/>
              <a:gd name="connsiteX0" fmla="*/ 0 w 8206449"/>
              <a:gd name="connsiteY0" fmla="*/ 0 h 3290666"/>
              <a:gd name="connsiteX1" fmla="*/ 4161099 w 8206449"/>
              <a:gd name="connsiteY1" fmla="*/ 3287210 h 3290666"/>
              <a:gd name="connsiteX2" fmla="*/ 8206449 w 8206449"/>
              <a:gd name="connsiteY2" fmla="*/ 341454 h 3290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06449" h="3290666">
                <a:moveTo>
                  <a:pt x="0" y="0"/>
                </a:moveTo>
                <a:cubicBezTo>
                  <a:pt x="127321" y="950088"/>
                  <a:pt x="767789" y="3201364"/>
                  <a:pt x="4161099" y="3287210"/>
                </a:cubicBezTo>
                <a:cubicBezTo>
                  <a:pt x="7554409" y="3373056"/>
                  <a:pt x="7413582" y="1845198"/>
                  <a:pt x="8206449" y="341454"/>
                </a:cubicBezTo>
              </a:path>
            </a:pathLst>
          </a:custGeom>
          <a:noFill/>
          <a:ln>
            <a:solidFill>
              <a:srgbClr val="1D9D4E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927648" y="1544203"/>
            <a:ext cx="0" cy="424847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"/>
          <p:cNvSpPr txBox="1">
            <a:spLocks/>
          </p:cNvSpPr>
          <p:nvPr/>
        </p:nvSpPr>
        <p:spPr>
          <a:xfrm>
            <a:off x="1687288" y="2827159"/>
            <a:ext cx="2592288" cy="512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algn="ct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2000" dirty="0" err="1" smtClean="0">
                <a:latin typeface="+mj-lt"/>
              </a:rPr>
              <a:t>Underfitting</a:t>
            </a:r>
            <a:endParaRPr lang="en-US" sz="2000" dirty="0" smtClean="0">
              <a:latin typeface="+mj-lt"/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5174958" y="2827159"/>
            <a:ext cx="2592288" cy="512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/>
                <a:ea typeface="+mn-ea"/>
                <a:cs typeface="ArialM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/>
                <a:ea typeface="+mn-ea"/>
                <a:cs typeface="ArialMT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/>
                <a:ea typeface="+mn-ea"/>
                <a:cs typeface="ArialMT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/>
                <a:ea typeface="+mn-ea"/>
                <a:cs typeface="ArialMT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/>
                <a:ea typeface="+mn-ea"/>
                <a:cs typeface="ArialM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dirty="0" smtClean="0">
                <a:latin typeface="+mj-lt"/>
              </a:rPr>
              <a:t>Overfitting</a:t>
            </a:r>
          </a:p>
        </p:txBody>
      </p:sp>
      <p:sp>
        <p:nvSpPr>
          <p:cNvPr id="13" name="Text Placeholder 1"/>
          <p:cNvSpPr txBox="1">
            <a:spLocks/>
          </p:cNvSpPr>
          <p:nvPr/>
        </p:nvSpPr>
        <p:spPr>
          <a:xfrm>
            <a:off x="7824543" y="1840400"/>
            <a:ext cx="1180095" cy="479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/>
                <a:ea typeface="+mn-ea"/>
                <a:cs typeface="ArialM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/>
                <a:ea typeface="+mn-ea"/>
                <a:cs typeface="ArialMT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/>
                <a:ea typeface="+mn-ea"/>
                <a:cs typeface="ArialMT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/>
                <a:ea typeface="+mn-ea"/>
                <a:cs typeface="ArialMT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/>
                <a:ea typeface="+mn-ea"/>
                <a:cs typeface="ArialM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dirty="0" smtClean="0">
                <a:latin typeface="+mj-lt"/>
              </a:rPr>
              <a:t>Test</a:t>
            </a:r>
          </a:p>
        </p:txBody>
      </p:sp>
      <p:sp>
        <p:nvSpPr>
          <p:cNvPr id="14" name="Text Placeholder 1"/>
          <p:cNvSpPr txBox="1">
            <a:spLocks/>
          </p:cNvSpPr>
          <p:nvPr/>
        </p:nvSpPr>
        <p:spPr>
          <a:xfrm>
            <a:off x="7742217" y="4990004"/>
            <a:ext cx="1180095" cy="479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/>
                <a:ea typeface="+mn-ea"/>
                <a:cs typeface="ArialM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/>
                <a:ea typeface="+mn-ea"/>
                <a:cs typeface="ArialMT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/>
                <a:ea typeface="+mn-ea"/>
                <a:cs typeface="ArialMT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/>
                <a:ea typeface="+mn-ea"/>
                <a:cs typeface="ArialMT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/>
                <a:ea typeface="+mn-ea"/>
                <a:cs typeface="ArialM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dirty="0" smtClean="0">
                <a:latin typeface="+mj-lt"/>
              </a:rPr>
              <a:t>Train</a:t>
            </a:r>
          </a:p>
        </p:txBody>
      </p:sp>
    </p:spTree>
    <p:extLst>
      <p:ext uri="{BB962C8B-B14F-4D97-AF65-F5344CB8AC3E}">
        <p14:creationId xmlns:p14="http://schemas.microsoft.com/office/powerpoint/2010/main" val="3973387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47117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Predictive model is good to the extend to which the data is good.</a:t>
            </a:r>
          </a:p>
          <a:p>
            <a:pPr marL="0" indent="0" algn="ctr">
              <a:buNone/>
            </a:pPr>
            <a:r>
              <a:rPr lang="en-US" dirty="0"/>
              <a:t>What is shown on this image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0712" t="3877" r="57476" b="86431"/>
          <a:stretch/>
        </p:blipFill>
        <p:spPr>
          <a:xfrm>
            <a:off x="2879812" y="3071372"/>
            <a:ext cx="3384376" cy="338437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89001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954107"/>
          </a:xfrm>
        </p:spPr>
        <p:txBody>
          <a:bodyPr/>
          <a:lstStyle/>
          <a:p>
            <a:pPr algn="ctr"/>
            <a:r>
              <a:rPr lang="en-US" dirty="0"/>
              <a:t>Predictive model is good to the extend to which the data is good.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740486"/>
            <a:ext cx="3048000" cy="37147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37657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47117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Predictive model is good to the extend to which the data is good.</a:t>
            </a:r>
          </a:p>
          <a:p>
            <a:pPr marL="0" indent="0" algn="ctr">
              <a:buNone/>
            </a:pPr>
            <a:r>
              <a:rPr lang="en-US" dirty="0" smtClean="0"/>
              <a:t>Predict who is a student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115317"/>
              </p:ext>
            </p:extLst>
          </p:nvPr>
        </p:nvGraphicFramePr>
        <p:xfrm>
          <a:off x="1791980" y="3385757"/>
          <a:ext cx="559072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1833">
                  <a:extLst>
                    <a:ext uri="{9D8B030D-6E8A-4147-A177-3AD203B41FA5}">
                      <a16:colId xmlns:a16="http://schemas.microsoft.com/office/drawing/2014/main" val="2145810635"/>
                    </a:ext>
                  </a:extLst>
                </a:gridCol>
                <a:gridCol w="18518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87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Eye color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Blood type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Is student</a:t>
                      </a:r>
                      <a:endParaRPr lang="en-US" dirty="0"/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effectLst/>
                        </a:rPr>
                        <a:t>Green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effectLst/>
                        </a:rPr>
                        <a:t>?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effectLst/>
                        </a:rPr>
                        <a:t>Brown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effectLst/>
                        </a:rPr>
                        <a:t>2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effectLst/>
                        </a:rPr>
                        <a:t>?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effectLst/>
                        </a:rPr>
                        <a:t>Green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effectLst/>
                        </a:rPr>
                        <a:t>1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effectLst/>
                        </a:rPr>
                        <a:t>?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effectLst/>
                        </a:rPr>
                        <a:t>Blue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effectLst/>
                        </a:rPr>
                        <a:t>2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effectLst/>
                        </a:rPr>
                        <a:t>?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effectLst/>
                        </a:rPr>
                        <a:t>Brown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effectLst/>
                        </a:rPr>
                        <a:t>1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effectLst/>
                        </a:rPr>
                        <a:t>?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4176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95410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Predictive model is good to the extend to which the data is good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004" y="3168371"/>
            <a:ext cx="2471316" cy="3011917"/>
          </a:xfrm>
          <a:prstGeom prst="rect">
            <a:avLst/>
          </a:prstGeom>
        </p:spPr>
      </p:pic>
      <p:pic>
        <p:nvPicPr>
          <p:cNvPr id="5" name="Picture 2" descr="http://www.electronicbeats.net/app/uploads/2016/01/nois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77"/>
          <a:stretch/>
        </p:blipFill>
        <p:spPr bwMode="auto">
          <a:xfrm>
            <a:off x="5747549" y="3168372"/>
            <a:ext cx="2448272" cy="30119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905004" y="2750645"/>
            <a:ext cx="2363316" cy="3880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/>
                <a:ea typeface="+mn-ea"/>
                <a:cs typeface="ArialM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/>
                <a:ea typeface="+mn-ea"/>
                <a:cs typeface="ArialMT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/>
                <a:ea typeface="+mn-ea"/>
                <a:cs typeface="ArialMT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/>
                <a:ea typeface="+mn-ea"/>
                <a:cs typeface="ArialMT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/>
                <a:ea typeface="+mn-ea"/>
                <a:cs typeface="ArialM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dirty="0" smtClean="0"/>
              <a:t>Unencrypted</a:t>
            </a: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5747549" y="2534621"/>
            <a:ext cx="2448272" cy="6337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/>
                <a:ea typeface="+mn-ea"/>
                <a:cs typeface="ArialM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/>
                <a:ea typeface="+mn-ea"/>
                <a:cs typeface="ArialMT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/>
                <a:ea typeface="+mn-ea"/>
                <a:cs typeface="ArialMT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/>
                <a:ea typeface="+mn-ea"/>
                <a:cs typeface="ArialMT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/>
                <a:ea typeface="+mn-ea"/>
                <a:cs typeface="ArialM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</a:pPr>
            <a:r>
              <a:rPr lang="en-US" dirty="0" smtClean="0"/>
              <a:t>Robust </a:t>
            </a:r>
            <a:r>
              <a:rPr lang="en-US" dirty="0" err="1" smtClean="0"/>
              <a:t>bcrypt</a:t>
            </a:r>
            <a:r>
              <a:rPr lang="en-US" dirty="0" smtClean="0"/>
              <a:t> hashing</a:t>
            </a:r>
          </a:p>
        </p:txBody>
      </p:sp>
    </p:spTree>
    <p:extLst>
      <p:ext uri="{BB962C8B-B14F-4D97-AF65-F5344CB8AC3E}">
        <p14:creationId xmlns:p14="http://schemas.microsoft.com/office/powerpoint/2010/main" val="31688699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95410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Predictive model is good to the extend to which the data is good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992559" y="2593115"/>
            <a:ext cx="3312369" cy="3880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/>
                <a:ea typeface="+mn-ea"/>
                <a:cs typeface="ArialM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/>
                <a:ea typeface="+mn-ea"/>
                <a:cs typeface="ArialMT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/>
                <a:ea typeface="+mn-ea"/>
                <a:cs typeface="ArialMT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/>
                <a:ea typeface="+mn-ea"/>
                <a:cs typeface="ArialMT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/>
                <a:ea typeface="+mn-ea"/>
                <a:cs typeface="ArialM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dirty="0" smtClean="0"/>
              <a:t>Simple</a:t>
            </a: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6177136" y="2578285"/>
            <a:ext cx="2448272" cy="417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/>
                <a:ea typeface="+mn-ea"/>
                <a:cs typeface="ArialM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/>
                <a:ea typeface="+mn-ea"/>
                <a:cs typeface="ArialMT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/>
                <a:ea typeface="+mn-ea"/>
                <a:cs typeface="ArialMT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/>
                <a:ea typeface="+mn-ea"/>
                <a:cs typeface="ArialMT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/>
                <a:ea typeface="+mn-ea"/>
                <a:cs typeface="ArialM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dirty="0" smtClean="0"/>
              <a:t>Complex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380310"/>
              </p:ext>
            </p:extLst>
          </p:nvPr>
        </p:nvGraphicFramePr>
        <p:xfrm>
          <a:off x="6753200" y="2996010"/>
          <a:ext cx="139012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1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Blood type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effectLst/>
                        </a:rPr>
                        <a:t>3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effectLst/>
                        </a:rPr>
                        <a:t>2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effectLst/>
                        </a:rPr>
                        <a:t>4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effectLst/>
                        </a:rPr>
                        <a:t>1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7316475"/>
              </p:ext>
            </p:extLst>
          </p:nvPr>
        </p:nvGraphicFramePr>
        <p:xfrm>
          <a:off x="992560" y="2982629"/>
          <a:ext cx="375127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7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78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78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 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 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 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mtClean="0">
                          <a:effectLst/>
                        </a:rPr>
                        <a:t>0</a:t>
                      </a:r>
                      <a:endParaRPr lang="en-US" dirty="0" smtClean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mtClean="0">
                          <a:effectLst/>
                        </a:rPr>
                        <a:t>0</a:t>
                      </a:r>
                      <a:endParaRPr lang="en-US" dirty="0" smtClean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mtClean="0">
                          <a:effectLst/>
                        </a:rPr>
                        <a:t>0</a:t>
                      </a:r>
                      <a:endParaRPr lang="en-US" dirty="0" smtClean="0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mtClean="0">
                          <a:effectLst/>
                        </a:rPr>
                        <a:t>0</a:t>
                      </a:r>
                      <a:endParaRPr lang="en-US" dirty="0" smtClean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mtClean="0">
                          <a:effectLst/>
                        </a:rPr>
                        <a:t>0</a:t>
                      </a:r>
                      <a:endParaRPr lang="en-US" dirty="0" smtClean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mtClean="0">
                          <a:effectLst/>
                        </a:rPr>
                        <a:t>0</a:t>
                      </a:r>
                      <a:endParaRPr lang="en-US" dirty="0" smtClean="0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mtClean="0">
                          <a:effectLst/>
                        </a:rPr>
                        <a:t>0</a:t>
                      </a:r>
                      <a:endParaRPr lang="en-US" dirty="0" smtClean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mtClean="0">
                          <a:effectLst/>
                        </a:rPr>
                        <a:t>0</a:t>
                      </a:r>
                      <a:endParaRPr lang="en-US" dirty="0" smtClean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mtClean="0">
                          <a:effectLst/>
                        </a:rPr>
                        <a:t>0</a:t>
                      </a:r>
                      <a:endParaRPr lang="en-US" dirty="0" smtClean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mtClean="0">
                          <a:effectLst/>
                        </a:rPr>
                        <a:t>0</a:t>
                      </a:r>
                      <a:endParaRPr lang="en-US" dirty="0" smtClean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6582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02236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Workstation in the cloud!</a:t>
            </a:r>
          </a:p>
          <a:p>
            <a:pPr marL="0" indent="0" algn="ctr">
              <a:buNone/>
            </a:pPr>
            <a:r>
              <a:rPr lang="en-US" dirty="0" smtClean="0"/>
              <a:t>In order to obtain your instance, use this:</a:t>
            </a:r>
          </a:p>
          <a:p>
            <a:pPr marL="0" indent="0" algn="ctr">
              <a:buNone/>
            </a:pPr>
            <a:r>
              <a:rPr lang="en-US" dirty="0" smtClean="0"/>
              <a:t>-:- coming soon!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Sources: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github.com/iaroslav-ai/SummerSchool2016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834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predictive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73685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/>
              <a:t>Predictive model is a black box that establishes the relationship between explanatory variables and predicted variables:</a:t>
            </a:r>
          </a:p>
          <a:p>
            <a:pPr marL="0" indent="0" algn="ctr">
              <a:buNone/>
            </a:pPr>
            <a:r>
              <a:rPr lang="en-US" sz="2000" dirty="0"/>
              <a:t>Humans constantly build models about reality.</a:t>
            </a:r>
          </a:p>
          <a:p>
            <a:pPr algn="ctr"/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4160912" y="2996952"/>
            <a:ext cx="1656184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Predictive model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224808" y="3465004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5817096" y="3465004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07507" y="3257255"/>
            <a:ext cx="3465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53200" y="3257255"/>
            <a:ext cx="3465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Y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57200" y="4363872"/>
            <a:ext cx="82296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95959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rgbClr val="595959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rgbClr val="595959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rgbClr val="595959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kern="1200">
                <a:solidFill>
                  <a:srgbClr val="7F7F7F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The name is misleading: such models can apply to past, present and </a:t>
            </a:r>
            <a:r>
              <a:rPr lang="en-US" sz="2000" dirty="0" smtClean="0"/>
              <a:t>future.</a:t>
            </a:r>
          </a:p>
          <a:p>
            <a:pPr marL="0" indent="0" algn="ctr">
              <a:buNone/>
            </a:pPr>
            <a:r>
              <a:rPr lang="en-US" sz="2000" dirty="0" smtClean="0"/>
              <a:t>Predictive </a:t>
            </a:r>
            <a:r>
              <a:rPr lang="en-US" sz="2000" dirty="0"/>
              <a:t>models are more useful than random guessing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77949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Predictive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7441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Linear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 Nearest Neighbors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Kernel Support Vector Machines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Decision </a:t>
            </a:r>
            <a:r>
              <a:rPr lang="de-DE" dirty="0" smtClean="0"/>
              <a:t>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39938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6276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/>
              <a:t>Definition of the model:</a:t>
            </a:r>
          </a:p>
          <a:p>
            <a:pPr marL="0" indent="0" algn="ctr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For regression: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For binary classification: </a:t>
            </a:r>
          </a:p>
          <a:p>
            <a:pPr marL="0" indent="0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sz="2000" dirty="0"/>
              <a:t>Loss functions typically used: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Mean squared error, for regression: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Hinge loss, for binary classification: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6" descr="https://latex.codecogs.com/gif.latex?%5Cdpi%7B200%7D%20f%28x%29%20%3D%20sign%28%20b%20&amp;plus;%20x%5ET%20w%20%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848" y="3129707"/>
            <a:ext cx="2474519" cy="29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s://latex.codecogs.com/gif.latex?%5Cdpi%7B200%7D%20f%28x%29%20%3D%20b%20&amp;plus;%20x%5ET%20w%20%3D%20b%20&amp;plus;%20%5Csum_%7Bi%20%3D%201%20...%20n%7D%20x_i%20w_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096" y="2396747"/>
            <a:ext cx="3384375" cy="52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https://latex.codecogs.com/gif.latex?%5Cdpi%7B300%7D%20l%28p%2C%20y%29%20%3D%20%28p-y%29%5E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614" y="4556987"/>
            <a:ext cx="2163610" cy="336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https://latex.codecogs.com/gif.latex?%5Cdpi%7B300%7D%20l%28p%2C%20y%29%20%3D%20max%280%2C%201-yp%2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382" y="5277067"/>
            <a:ext cx="3173954" cy="31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4219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models: example</a:t>
            </a:r>
            <a:endParaRPr lang="en-US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6069344" y="1715143"/>
            <a:ext cx="2232248" cy="4408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algn="ct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2400" smtClean="0">
                <a:latin typeface="+mj-lt"/>
              </a:rPr>
              <a:t>Classification</a:t>
            </a:r>
            <a:endParaRPr lang="en-US" sz="2400" dirty="0">
              <a:latin typeface="+mj-lt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5283028" y="2329097"/>
            <a:ext cx="0" cy="3464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4693610" y="5576213"/>
            <a:ext cx="396802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ross 6"/>
          <p:cNvSpPr/>
          <p:nvPr/>
        </p:nvSpPr>
        <p:spPr>
          <a:xfrm>
            <a:off x="7607887" y="3603623"/>
            <a:ext cx="122475" cy="122475"/>
          </a:xfrm>
          <a:prstGeom prst="plus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+mj-lt"/>
            </a:endParaRPr>
          </a:p>
        </p:txBody>
      </p:sp>
      <p:sp>
        <p:nvSpPr>
          <p:cNvPr id="8" name="Cross 7"/>
          <p:cNvSpPr/>
          <p:nvPr/>
        </p:nvSpPr>
        <p:spPr>
          <a:xfrm>
            <a:off x="7466400" y="4943754"/>
            <a:ext cx="122475" cy="122475"/>
          </a:xfrm>
          <a:prstGeom prst="plus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+mj-lt"/>
            </a:endParaRPr>
          </a:p>
        </p:txBody>
      </p:sp>
      <p:sp>
        <p:nvSpPr>
          <p:cNvPr id="9" name="Cross 8"/>
          <p:cNvSpPr/>
          <p:nvPr/>
        </p:nvSpPr>
        <p:spPr>
          <a:xfrm>
            <a:off x="6597691" y="4811302"/>
            <a:ext cx="122475" cy="122475"/>
          </a:xfrm>
          <a:prstGeom prst="plus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+mj-lt"/>
            </a:endParaRPr>
          </a:p>
        </p:txBody>
      </p:sp>
      <p:sp>
        <p:nvSpPr>
          <p:cNvPr id="10" name="Isosceles Triangle 9"/>
          <p:cNvSpPr/>
          <p:nvPr/>
        </p:nvSpPr>
        <p:spPr>
          <a:xfrm>
            <a:off x="7102337" y="2888860"/>
            <a:ext cx="122475" cy="122475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+mj-lt"/>
            </a:endParaRPr>
          </a:p>
        </p:txBody>
      </p:sp>
      <p:sp>
        <p:nvSpPr>
          <p:cNvPr id="11" name="Isosceles Triangle 10"/>
          <p:cNvSpPr/>
          <p:nvPr/>
        </p:nvSpPr>
        <p:spPr>
          <a:xfrm>
            <a:off x="6208826" y="3100536"/>
            <a:ext cx="122475" cy="122475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+mj-lt"/>
            </a:endParaRPr>
          </a:p>
        </p:txBody>
      </p:sp>
      <p:sp>
        <p:nvSpPr>
          <p:cNvPr id="12" name="Cross 11"/>
          <p:cNvSpPr/>
          <p:nvPr/>
        </p:nvSpPr>
        <p:spPr>
          <a:xfrm>
            <a:off x="8176741" y="3345656"/>
            <a:ext cx="122475" cy="122475"/>
          </a:xfrm>
          <a:prstGeom prst="plus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+mj-lt"/>
            </a:endParaRPr>
          </a:p>
        </p:txBody>
      </p:sp>
      <p:sp>
        <p:nvSpPr>
          <p:cNvPr id="13" name="Isosceles Triangle 12"/>
          <p:cNvSpPr/>
          <p:nvPr/>
        </p:nvSpPr>
        <p:spPr>
          <a:xfrm>
            <a:off x="6147587" y="4068325"/>
            <a:ext cx="122475" cy="122475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+mj-lt"/>
            </a:endParaRPr>
          </a:p>
        </p:txBody>
      </p:sp>
      <p:sp>
        <p:nvSpPr>
          <p:cNvPr id="14" name="Isosceles Triangle 13"/>
          <p:cNvSpPr/>
          <p:nvPr/>
        </p:nvSpPr>
        <p:spPr>
          <a:xfrm>
            <a:off x="5685089" y="4554258"/>
            <a:ext cx="122475" cy="122475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+mj-lt"/>
            </a:endParaRPr>
          </a:p>
        </p:txBody>
      </p:sp>
      <p:sp>
        <p:nvSpPr>
          <p:cNvPr id="15" name="Isosceles Triangle 14"/>
          <p:cNvSpPr/>
          <p:nvPr/>
        </p:nvSpPr>
        <p:spPr>
          <a:xfrm>
            <a:off x="7406001" y="4452407"/>
            <a:ext cx="122475" cy="122475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+mj-lt"/>
            </a:endParaRPr>
          </a:p>
        </p:txBody>
      </p:sp>
      <p:sp>
        <p:nvSpPr>
          <p:cNvPr id="16" name="Isosceles Triangle 15"/>
          <p:cNvSpPr/>
          <p:nvPr/>
        </p:nvSpPr>
        <p:spPr>
          <a:xfrm>
            <a:off x="5693424" y="3652929"/>
            <a:ext cx="122475" cy="122475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+mj-lt"/>
            </a:endParaRPr>
          </a:p>
        </p:txBody>
      </p:sp>
      <p:sp>
        <p:nvSpPr>
          <p:cNvPr id="17" name="Cross 16"/>
          <p:cNvSpPr/>
          <p:nvPr/>
        </p:nvSpPr>
        <p:spPr>
          <a:xfrm>
            <a:off x="6500570" y="3850968"/>
            <a:ext cx="122475" cy="122475"/>
          </a:xfrm>
          <a:prstGeom prst="plus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+mj-lt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5368128" y="2329097"/>
            <a:ext cx="2545943" cy="327561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ross 18"/>
          <p:cNvSpPr/>
          <p:nvPr/>
        </p:nvSpPr>
        <p:spPr>
          <a:xfrm>
            <a:off x="7127962" y="2567567"/>
            <a:ext cx="122475" cy="122475"/>
          </a:xfrm>
          <a:prstGeom prst="plus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+mj-lt"/>
            </a:endParaRPr>
          </a:p>
        </p:txBody>
      </p:sp>
      <p:sp>
        <p:nvSpPr>
          <p:cNvPr id="20" name="Cross 19"/>
          <p:cNvSpPr/>
          <p:nvPr/>
        </p:nvSpPr>
        <p:spPr>
          <a:xfrm>
            <a:off x="6895136" y="4600256"/>
            <a:ext cx="122475" cy="122475"/>
          </a:xfrm>
          <a:prstGeom prst="plus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+mj-lt"/>
            </a:endParaRPr>
          </a:p>
        </p:txBody>
      </p:sp>
      <p:sp>
        <p:nvSpPr>
          <p:cNvPr id="21" name="Isosceles Triangle 20"/>
          <p:cNvSpPr/>
          <p:nvPr/>
        </p:nvSpPr>
        <p:spPr>
          <a:xfrm>
            <a:off x="6284501" y="4574882"/>
            <a:ext cx="122475" cy="122475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+mj-lt"/>
            </a:endParaRPr>
          </a:p>
        </p:txBody>
      </p:sp>
      <p:sp>
        <p:nvSpPr>
          <p:cNvPr id="22" name="Isosceles Triangle 21"/>
          <p:cNvSpPr/>
          <p:nvPr/>
        </p:nvSpPr>
        <p:spPr>
          <a:xfrm>
            <a:off x="6577914" y="4172739"/>
            <a:ext cx="122475" cy="122475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+mj-lt"/>
            </a:endParaRPr>
          </a:p>
        </p:txBody>
      </p:sp>
      <p:sp>
        <p:nvSpPr>
          <p:cNvPr id="23" name="Isosceles Triangle 22"/>
          <p:cNvSpPr/>
          <p:nvPr/>
        </p:nvSpPr>
        <p:spPr>
          <a:xfrm>
            <a:off x="6457389" y="3603623"/>
            <a:ext cx="122475" cy="122475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+mj-lt"/>
            </a:endParaRPr>
          </a:p>
        </p:txBody>
      </p:sp>
      <p:sp>
        <p:nvSpPr>
          <p:cNvPr id="24" name="Cross 23"/>
          <p:cNvSpPr/>
          <p:nvPr/>
        </p:nvSpPr>
        <p:spPr>
          <a:xfrm>
            <a:off x="5950226" y="5066229"/>
            <a:ext cx="122475" cy="122475"/>
          </a:xfrm>
          <a:prstGeom prst="plus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+mj-lt"/>
            </a:endParaRPr>
          </a:p>
        </p:txBody>
      </p:sp>
      <p:sp>
        <p:nvSpPr>
          <p:cNvPr id="25" name="Isosceles Triangle 24"/>
          <p:cNvSpPr/>
          <p:nvPr/>
        </p:nvSpPr>
        <p:spPr>
          <a:xfrm>
            <a:off x="5672234" y="3991142"/>
            <a:ext cx="122475" cy="122475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+mj-lt"/>
            </a:endParaRPr>
          </a:p>
        </p:txBody>
      </p:sp>
      <p:sp>
        <p:nvSpPr>
          <p:cNvPr id="26" name="Cross 25"/>
          <p:cNvSpPr/>
          <p:nvPr/>
        </p:nvSpPr>
        <p:spPr>
          <a:xfrm>
            <a:off x="7209071" y="3603622"/>
            <a:ext cx="122475" cy="122475"/>
          </a:xfrm>
          <a:prstGeom prst="plus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+mj-lt"/>
            </a:endParaRPr>
          </a:p>
        </p:txBody>
      </p:sp>
      <p:sp>
        <p:nvSpPr>
          <p:cNvPr id="27" name="Cross 26"/>
          <p:cNvSpPr/>
          <p:nvPr/>
        </p:nvSpPr>
        <p:spPr>
          <a:xfrm>
            <a:off x="7066725" y="3905667"/>
            <a:ext cx="122475" cy="122475"/>
          </a:xfrm>
          <a:prstGeom prst="plus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+mj-lt"/>
            </a:endParaRPr>
          </a:p>
        </p:txBody>
      </p:sp>
      <p:sp>
        <p:nvSpPr>
          <p:cNvPr id="28" name="Cross 27"/>
          <p:cNvSpPr/>
          <p:nvPr/>
        </p:nvSpPr>
        <p:spPr>
          <a:xfrm>
            <a:off x="7973428" y="4354618"/>
            <a:ext cx="122475" cy="122475"/>
          </a:xfrm>
          <a:prstGeom prst="plus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+mj-lt"/>
            </a:endParaRPr>
          </a:p>
        </p:txBody>
      </p:sp>
      <p:sp>
        <p:nvSpPr>
          <p:cNvPr id="29" name="Cross 28"/>
          <p:cNvSpPr/>
          <p:nvPr/>
        </p:nvSpPr>
        <p:spPr>
          <a:xfrm>
            <a:off x="7738399" y="4695865"/>
            <a:ext cx="122475" cy="122475"/>
          </a:xfrm>
          <a:prstGeom prst="plus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+mj-lt"/>
            </a:endParaRPr>
          </a:p>
        </p:txBody>
      </p:sp>
      <p:sp>
        <p:nvSpPr>
          <p:cNvPr id="30" name="Cross 29"/>
          <p:cNvSpPr/>
          <p:nvPr/>
        </p:nvSpPr>
        <p:spPr>
          <a:xfrm>
            <a:off x="7066725" y="5257001"/>
            <a:ext cx="122475" cy="122475"/>
          </a:xfrm>
          <a:prstGeom prst="plus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+mj-lt"/>
            </a:endParaRPr>
          </a:p>
        </p:txBody>
      </p:sp>
      <p:sp>
        <p:nvSpPr>
          <p:cNvPr id="31" name="Cross 30"/>
          <p:cNvSpPr/>
          <p:nvPr/>
        </p:nvSpPr>
        <p:spPr>
          <a:xfrm>
            <a:off x="6518626" y="5173808"/>
            <a:ext cx="122475" cy="122475"/>
          </a:xfrm>
          <a:prstGeom prst="plus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+mj-lt"/>
            </a:endParaRPr>
          </a:p>
        </p:txBody>
      </p:sp>
      <p:sp>
        <p:nvSpPr>
          <p:cNvPr id="32" name="Cross 31"/>
          <p:cNvSpPr/>
          <p:nvPr/>
        </p:nvSpPr>
        <p:spPr>
          <a:xfrm>
            <a:off x="7745238" y="2708082"/>
            <a:ext cx="122475" cy="122475"/>
          </a:xfrm>
          <a:prstGeom prst="plus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+mj-lt"/>
            </a:endParaRPr>
          </a:p>
        </p:txBody>
      </p:sp>
      <p:sp>
        <p:nvSpPr>
          <p:cNvPr id="33" name="Cross 32"/>
          <p:cNvSpPr/>
          <p:nvPr/>
        </p:nvSpPr>
        <p:spPr>
          <a:xfrm>
            <a:off x="8115502" y="3844431"/>
            <a:ext cx="122475" cy="122475"/>
          </a:xfrm>
          <a:prstGeom prst="plus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+mj-lt"/>
            </a:endParaRPr>
          </a:p>
        </p:txBody>
      </p:sp>
      <p:sp>
        <p:nvSpPr>
          <p:cNvPr id="34" name="Isosceles Triangle 33"/>
          <p:cNvSpPr/>
          <p:nvPr/>
        </p:nvSpPr>
        <p:spPr>
          <a:xfrm>
            <a:off x="6767191" y="3138920"/>
            <a:ext cx="122475" cy="122475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+mj-lt"/>
            </a:endParaRPr>
          </a:p>
        </p:txBody>
      </p:sp>
      <p:sp>
        <p:nvSpPr>
          <p:cNvPr id="35" name="Isosceles Triangle 34"/>
          <p:cNvSpPr/>
          <p:nvPr/>
        </p:nvSpPr>
        <p:spPr>
          <a:xfrm>
            <a:off x="6479348" y="3265172"/>
            <a:ext cx="122475" cy="122475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+mj-lt"/>
            </a:endParaRPr>
          </a:p>
        </p:txBody>
      </p:sp>
      <p:sp>
        <p:nvSpPr>
          <p:cNvPr id="36" name="Isosceles Triangle 35"/>
          <p:cNvSpPr/>
          <p:nvPr/>
        </p:nvSpPr>
        <p:spPr>
          <a:xfrm>
            <a:off x="6792056" y="3431800"/>
            <a:ext cx="122475" cy="122475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+mj-lt"/>
            </a:endParaRPr>
          </a:p>
        </p:txBody>
      </p:sp>
      <p:sp>
        <p:nvSpPr>
          <p:cNvPr id="37" name="Isosceles Triangle 36"/>
          <p:cNvSpPr/>
          <p:nvPr/>
        </p:nvSpPr>
        <p:spPr>
          <a:xfrm>
            <a:off x="6479349" y="2853656"/>
            <a:ext cx="122475" cy="122475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+mj-lt"/>
            </a:endParaRPr>
          </a:p>
        </p:txBody>
      </p:sp>
      <p:sp>
        <p:nvSpPr>
          <p:cNvPr id="38" name="Isosceles Triangle 37"/>
          <p:cNvSpPr/>
          <p:nvPr/>
        </p:nvSpPr>
        <p:spPr>
          <a:xfrm>
            <a:off x="5992686" y="3397088"/>
            <a:ext cx="122475" cy="122475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+mj-lt"/>
            </a:endParaRPr>
          </a:p>
        </p:txBody>
      </p:sp>
      <p:sp>
        <p:nvSpPr>
          <p:cNvPr id="39" name="Isosceles Triangle 38"/>
          <p:cNvSpPr/>
          <p:nvPr/>
        </p:nvSpPr>
        <p:spPr>
          <a:xfrm>
            <a:off x="7147834" y="3287773"/>
            <a:ext cx="122475" cy="122475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+mj-lt"/>
            </a:endParaRPr>
          </a:p>
        </p:txBody>
      </p:sp>
      <p:sp>
        <p:nvSpPr>
          <p:cNvPr id="40" name="Isosceles Triangle 39"/>
          <p:cNvSpPr/>
          <p:nvPr/>
        </p:nvSpPr>
        <p:spPr>
          <a:xfrm>
            <a:off x="6018711" y="3656657"/>
            <a:ext cx="122475" cy="122475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+mj-lt"/>
            </a:endParaRPr>
          </a:p>
        </p:txBody>
      </p:sp>
      <p:sp>
        <p:nvSpPr>
          <p:cNvPr id="41" name="Isosceles Triangle 40"/>
          <p:cNvSpPr/>
          <p:nvPr/>
        </p:nvSpPr>
        <p:spPr>
          <a:xfrm>
            <a:off x="5779297" y="4265255"/>
            <a:ext cx="122475" cy="122475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517616" y="5604713"/>
            <a:ext cx="452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x</a:t>
            </a:r>
            <a:r>
              <a:rPr lang="en-US" sz="2400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1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864324" y="1924235"/>
            <a:ext cx="452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x</a:t>
            </a:r>
            <a:r>
              <a:rPr lang="en-US" sz="2400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2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4" name="Text Placeholder 1"/>
          <p:cNvSpPr txBox="1">
            <a:spLocks/>
          </p:cNvSpPr>
          <p:nvPr/>
        </p:nvSpPr>
        <p:spPr>
          <a:xfrm>
            <a:off x="1676856" y="1719421"/>
            <a:ext cx="2232248" cy="4408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/>
                <a:ea typeface="+mn-ea"/>
                <a:cs typeface="ArialM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/>
                <a:ea typeface="+mn-ea"/>
                <a:cs typeface="ArialMT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/>
                <a:ea typeface="+mn-ea"/>
                <a:cs typeface="ArialMT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/>
                <a:ea typeface="+mn-ea"/>
                <a:cs typeface="ArialMT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/>
                <a:ea typeface="+mn-ea"/>
                <a:cs typeface="ArialM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sz="2400" dirty="0" smtClean="0">
                <a:latin typeface="+mj-lt"/>
              </a:rPr>
              <a:t>Regression</a:t>
            </a:r>
            <a:endParaRPr lang="en-US" sz="2400" dirty="0">
              <a:latin typeface="+mj-lt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890540" y="2333375"/>
            <a:ext cx="0" cy="3464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301122" y="5580491"/>
            <a:ext cx="396802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1300285" y="2452610"/>
            <a:ext cx="2385213" cy="2965057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125128" y="5608991"/>
            <a:ext cx="452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x</a:t>
            </a:r>
            <a:r>
              <a:rPr lang="en-US" sz="2400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1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71836" y="192851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y</a:t>
            </a:r>
          </a:p>
        </p:txBody>
      </p:sp>
      <p:sp>
        <p:nvSpPr>
          <p:cNvPr id="50" name="Oval 49"/>
          <p:cNvSpPr/>
          <p:nvPr/>
        </p:nvSpPr>
        <p:spPr>
          <a:xfrm>
            <a:off x="2890526" y="4517015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+mj-lt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3254299" y="5243735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+mj-lt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1935782" y="3078362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+mj-lt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3034542" y="4088577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+mj-lt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3110283" y="4833179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+mj-lt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2261180" y="3508126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+mj-lt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2559815" y="3834830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+mj-lt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1249103" y="2743040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+mj-lt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1538190" y="2839410"/>
            <a:ext cx="144016" cy="135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262456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models: 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241" y="2072743"/>
            <a:ext cx="8229600" cy="366254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Pros: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Best fitting set of parameters can be found in polynomial time</a:t>
            </a:r>
          </a:p>
          <a:p>
            <a:r>
              <a:rPr lang="en-US" sz="2000" dirty="0"/>
              <a:t>Easy to interpret</a:t>
            </a:r>
          </a:p>
          <a:p>
            <a:r>
              <a:rPr lang="en-US" sz="2000" dirty="0"/>
              <a:t>Fast evaluation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Cons: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Low modelling power – assumes linear dependency between inputs and outputs. </a:t>
            </a:r>
          </a:p>
        </p:txBody>
      </p:sp>
    </p:spTree>
    <p:extLst>
      <p:ext uri="{BB962C8B-B14F-4D97-AF65-F5344CB8AC3E}">
        <p14:creationId xmlns:p14="http://schemas.microsoft.com/office/powerpoint/2010/main" val="10513097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models: limitations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49288"/>
            <a:ext cx="6096000" cy="4572000"/>
          </a:xfrm>
          <a:prstGeom prst="rect">
            <a:avLst/>
          </a:prstGeom>
        </p:spPr>
      </p:pic>
      <p:sp>
        <p:nvSpPr>
          <p:cNvPr id="5" name="Text Placeholder 1"/>
          <p:cNvSpPr txBox="1">
            <a:spLocks/>
          </p:cNvSpPr>
          <p:nvPr/>
        </p:nvSpPr>
        <p:spPr>
          <a:xfrm>
            <a:off x="4024478" y="1438978"/>
            <a:ext cx="2232248" cy="4408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algn="ct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2000" dirty="0" smtClean="0"/>
              <a:t>Regression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4256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models: limitations</a:t>
            </a:r>
            <a:endParaRPr lang="en-US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4024478" y="1438978"/>
            <a:ext cx="2232248" cy="4408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algn="ct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2000" dirty="0" smtClean="0"/>
              <a:t>Classification</a:t>
            </a:r>
            <a:endParaRPr lang="en-US" sz="2000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238162" y="2052932"/>
            <a:ext cx="0" cy="3464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648744" y="5300048"/>
            <a:ext cx="396802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72750" y="5328548"/>
            <a:ext cx="394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</a:rPr>
              <a:t>x</a:t>
            </a:r>
            <a:r>
              <a:rPr lang="en-US" sz="2000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</a:rPr>
              <a:t>1</a:t>
            </a: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MT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19458" y="1648070"/>
            <a:ext cx="394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</a:rPr>
              <a:t>x</a:t>
            </a:r>
            <a:r>
              <a:rPr lang="en-US" sz="2000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</a:rPr>
              <a:t>2</a:t>
            </a: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MT" pitchFamily="2" charset="0"/>
            </a:endParaRPr>
          </a:p>
        </p:txBody>
      </p:sp>
      <p:sp>
        <p:nvSpPr>
          <p:cNvPr id="9" name="Cross 8"/>
          <p:cNvSpPr/>
          <p:nvPr/>
        </p:nvSpPr>
        <p:spPr>
          <a:xfrm>
            <a:off x="3368824" y="3878919"/>
            <a:ext cx="122475" cy="122475"/>
          </a:xfrm>
          <a:prstGeom prst="plus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Cross 9"/>
          <p:cNvSpPr/>
          <p:nvPr/>
        </p:nvSpPr>
        <p:spPr>
          <a:xfrm>
            <a:off x="5786883" y="4531489"/>
            <a:ext cx="122475" cy="122475"/>
          </a:xfrm>
          <a:prstGeom prst="plus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Cross 10"/>
          <p:cNvSpPr/>
          <p:nvPr/>
        </p:nvSpPr>
        <p:spPr>
          <a:xfrm>
            <a:off x="3578658" y="4110926"/>
            <a:ext cx="122475" cy="122475"/>
          </a:xfrm>
          <a:prstGeom prst="plus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Isosceles Triangle 11"/>
          <p:cNvSpPr/>
          <p:nvPr/>
        </p:nvSpPr>
        <p:spPr>
          <a:xfrm>
            <a:off x="5806853" y="3046060"/>
            <a:ext cx="122475" cy="122475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Isosceles Triangle 12"/>
          <p:cNvSpPr/>
          <p:nvPr/>
        </p:nvSpPr>
        <p:spPr>
          <a:xfrm>
            <a:off x="4529309" y="2688271"/>
            <a:ext cx="122475" cy="122475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Cross 13"/>
          <p:cNvSpPr/>
          <p:nvPr/>
        </p:nvSpPr>
        <p:spPr>
          <a:xfrm>
            <a:off x="6497224" y="2933391"/>
            <a:ext cx="122475" cy="122475"/>
          </a:xfrm>
          <a:prstGeom prst="plus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Isosceles Triangle 14"/>
          <p:cNvSpPr/>
          <p:nvPr/>
        </p:nvSpPr>
        <p:spPr>
          <a:xfrm>
            <a:off x="4468070" y="3656060"/>
            <a:ext cx="122475" cy="122475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" name="Isosceles Triangle 15"/>
          <p:cNvSpPr/>
          <p:nvPr/>
        </p:nvSpPr>
        <p:spPr>
          <a:xfrm>
            <a:off x="5416395" y="3940157"/>
            <a:ext cx="122475" cy="122475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" name="Isosceles Triangle 16"/>
          <p:cNvSpPr/>
          <p:nvPr/>
        </p:nvSpPr>
        <p:spPr>
          <a:xfrm>
            <a:off x="5726484" y="4040142"/>
            <a:ext cx="122475" cy="122475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8" name="Isosceles Triangle 17"/>
          <p:cNvSpPr/>
          <p:nvPr/>
        </p:nvSpPr>
        <p:spPr>
          <a:xfrm>
            <a:off x="4013907" y="3240664"/>
            <a:ext cx="122475" cy="122475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Cross 18"/>
          <p:cNvSpPr/>
          <p:nvPr/>
        </p:nvSpPr>
        <p:spPr>
          <a:xfrm>
            <a:off x="3699542" y="4653208"/>
            <a:ext cx="122475" cy="122475"/>
          </a:xfrm>
          <a:prstGeom prst="plus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3688611" y="1916832"/>
            <a:ext cx="2545943" cy="327561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ross 20"/>
          <p:cNvSpPr/>
          <p:nvPr/>
        </p:nvSpPr>
        <p:spPr>
          <a:xfrm>
            <a:off x="5026435" y="2150907"/>
            <a:ext cx="122475" cy="122475"/>
          </a:xfrm>
          <a:prstGeom prst="plus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2" name="Cross 21"/>
          <p:cNvSpPr/>
          <p:nvPr/>
        </p:nvSpPr>
        <p:spPr>
          <a:xfrm>
            <a:off x="3482327" y="3544475"/>
            <a:ext cx="122475" cy="122475"/>
          </a:xfrm>
          <a:prstGeom prst="plus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3" name="Isosceles Triangle 22"/>
          <p:cNvSpPr/>
          <p:nvPr/>
        </p:nvSpPr>
        <p:spPr>
          <a:xfrm>
            <a:off x="4466651" y="4110926"/>
            <a:ext cx="122475" cy="122475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4" name="Isosceles Triangle 23"/>
          <p:cNvSpPr/>
          <p:nvPr/>
        </p:nvSpPr>
        <p:spPr>
          <a:xfrm>
            <a:off x="4951458" y="4222364"/>
            <a:ext cx="122475" cy="122475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5" name="Isosceles Triangle 24"/>
          <p:cNvSpPr/>
          <p:nvPr/>
        </p:nvSpPr>
        <p:spPr>
          <a:xfrm>
            <a:off x="4777872" y="3191358"/>
            <a:ext cx="122475" cy="122475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Cross 25"/>
          <p:cNvSpPr/>
          <p:nvPr/>
        </p:nvSpPr>
        <p:spPr>
          <a:xfrm>
            <a:off x="4270709" y="4653964"/>
            <a:ext cx="122475" cy="122475"/>
          </a:xfrm>
          <a:prstGeom prst="plus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7" name="Isosceles Triangle 26"/>
          <p:cNvSpPr/>
          <p:nvPr/>
        </p:nvSpPr>
        <p:spPr>
          <a:xfrm>
            <a:off x="4860402" y="3590726"/>
            <a:ext cx="122475" cy="122475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8" name="Cross 27"/>
          <p:cNvSpPr/>
          <p:nvPr/>
        </p:nvSpPr>
        <p:spPr>
          <a:xfrm>
            <a:off x="4223119" y="2494586"/>
            <a:ext cx="122475" cy="122475"/>
          </a:xfrm>
          <a:prstGeom prst="plus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9" name="Cross 28"/>
          <p:cNvSpPr/>
          <p:nvPr/>
        </p:nvSpPr>
        <p:spPr>
          <a:xfrm>
            <a:off x="3549040" y="3068882"/>
            <a:ext cx="122475" cy="122475"/>
          </a:xfrm>
          <a:prstGeom prst="plus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0" name="Cross 29"/>
          <p:cNvSpPr/>
          <p:nvPr/>
        </p:nvSpPr>
        <p:spPr>
          <a:xfrm>
            <a:off x="6293911" y="3942353"/>
            <a:ext cx="122475" cy="122475"/>
          </a:xfrm>
          <a:prstGeom prst="plus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1" name="Cross 30"/>
          <p:cNvSpPr/>
          <p:nvPr/>
        </p:nvSpPr>
        <p:spPr>
          <a:xfrm>
            <a:off x="6058882" y="4283600"/>
            <a:ext cx="122475" cy="122475"/>
          </a:xfrm>
          <a:prstGeom prst="plus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2" name="Cross 31"/>
          <p:cNvSpPr/>
          <p:nvPr/>
        </p:nvSpPr>
        <p:spPr>
          <a:xfrm>
            <a:off x="5387208" y="4844736"/>
            <a:ext cx="122475" cy="122475"/>
          </a:xfrm>
          <a:prstGeom prst="plus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" name="Cross 32"/>
          <p:cNvSpPr/>
          <p:nvPr/>
        </p:nvSpPr>
        <p:spPr>
          <a:xfrm>
            <a:off x="4839109" y="4761543"/>
            <a:ext cx="122475" cy="122475"/>
          </a:xfrm>
          <a:prstGeom prst="plus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4" name="Cross 33"/>
          <p:cNvSpPr/>
          <p:nvPr/>
        </p:nvSpPr>
        <p:spPr>
          <a:xfrm>
            <a:off x="6065721" y="2295817"/>
            <a:ext cx="122475" cy="122475"/>
          </a:xfrm>
          <a:prstGeom prst="plus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5" name="Cross 34"/>
          <p:cNvSpPr/>
          <p:nvPr/>
        </p:nvSpPr>
        <p:spPr>
          <a:xfrm>
            <a:off x="6435985" y="3432166"/>
            <a:ext cx="122475" cy="122475"/>
          </a:xfrm>
          <a:prstGeom prst="plus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6" name="Isosceles Triangle 35"/>
          <p:cNvSpPr/>
          <p:nvPr/>
        </p:nvSpPr>
        <p:spPr>
          <a:xfrm>
            <a:off x="5087674" y="2726655"/>
            <a:ext cx="122475" cy="122475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7" name="Isosceles Triangle 36"/>
          <p:cNvSpPr/>
          <p:nvPr/>
        </p:nvSpPr>
        <p:spPr>
          <a:xfrm>
            <a:off x="5310083" y="3347625"/>
            <a:ext cx="122475" cy="122475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8" name="Isosceles Triangle 37"/>
          <p:cNvSpPr/>
          <p:nvPr/>
        </p:nvSpPr>
        <p:spPr>
          <a:xfrm>
            <a:off x="5726486" y="3624920"/>
            <a:ext cx="122475" cy="122475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9" name="Isosceles Triangle 38"/>
          <p:cNvSpPr/>
          <p:nvPr/>
        </p:nvSpPr>
        <p:spPr>
          <a:xfrm>
            <a:off x="5795876" y="3347627"/>
            <a:ext cx="122475" cy="122475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0" name="Isosceles Triangle 39"/>
          <p:cNvSpPr/>
          <p:nvPr/>
        </p:nvSpPr>
        <p:spPr>
          <a:xfrm>
            <a:off x="4313169" y="2984823"/>
            <a:ext cx="122475" cy="122475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1" name="Isosceles Triangle 40"/>
          <p:cNvSpPr/>
          <p:nvPr/>
        </p:nvSpPr>
        <p:spPr>
          <a:xfrm>
            <a:off x="5468317" y="2875508"/>
            <a:ext cx="122475" cy="122475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2" name="Isosceles Triangle 41"/>
          <p:cNvSpPr/>
          <p:nvPr/>
        </p:nvSpPr>
        <p:spPr>
          <a:xfrm>
            <a:off x="4965196" y="3921553"/>
            <a:ext cx="122475" cy="122475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3" name="Isosceles Triangle 42"/>
          <p:cNvSpPr/>
          <p:nvPr/>
        </p:nvSpPr>
        <p:spPr>
          <a:xfrm>
            <a:off x="4099780" y="3852990"/>
            <a:ext cx="122475" cy="122475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4" name="TextBox 43"/>
          <p:cNvSpPr txBox="1"/>
          <p:nvPr/>
        </p:nvSpPr>
        <p:spPr>
          <a:xfrm>
            <a:off x="6321152" y="1598094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MT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721339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 Nearest Neighbors: KNN</a:t>
            </a:r>
            <a:endParaRPr lang="en-US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4024478" y="1438978"/>
            <a:ext cx="2232248" cy="4408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algn="ct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2000" smtClean="0">
                <a:latin typeface="+mj-lt"/>
              </a:rPr>
              <a:t>Classification</a:t>
            </a:r>
            <a:endParaRPr lang="en-US" sz="2000" dirty="0">
              <a:latin typeface="+mj-lt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238162" y="2052932"/>
            <a:ext cx="0" cy="3464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648744" y="5300048"/>
            <a:ext cx="396802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72750" y="5328548"/>
            <a:ext cx="40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x</a:t>
            </a:r>
            <a:r>
              <a:rPr lang="en-US" sz="2000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1</a:t>
            </a: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19458" y="1648070"/>
            <a:ext cx="40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x</a:t>
            </a:r>
            <a:r>
              <a:rPr lang="en-US" sz="2000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2</a:t>
            </a: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9" name="Oval 8"/>
          <p:cNvSpPr/>
          <p:nvPr/>
        </p:nvSpPr>
        <p:spPr>
          <a:xfrm>
            <a:off x="5112717" y="3025097"/>
            <a:ext cx="122475" cy="122475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+mj-l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916117" y="2415497"/>
            <a:ext cx="122475" cy="122475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+mj-lt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5235192" y="2956973"/>
            <a:ext cx="251061" cy="1090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9" idx="0"/>
          </p:cNvCxnSpPr>
          <p:nvPr/>
        </p:nvCxnSpPr>
        <p:spPr>
          <a:xfrm flipH="1" flipV="1">
            <a:off x="5148912" y="2846319"/>
            <a:ext cx="25043" cy="1787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188196" y="2354244"/>
            <a:ext cx="724047" cy="1075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6605062" y="2526100"/>
            <a:ext cx="347662" cy="419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ross 14"/>
          <p:cNvSpPr/>
          <p:nvPr/>
        </p:nvSpPr>
        <p:spPr>
          <a:xfrm>
            <a:off x="3368824" y="3876108"/>
            <a:ext cx="122475" cy="122475"/>
          </a:xfrm>
          <a:prstGeom prst="plus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+mj-lt"/>
            </a:endParaRPr>
          </a:p>
        </p:txBody>
      </p:sp>
      <p:sp>
        <p:nvSpPr>
          <p:cNvPr id="16" name="Cross 15"/>
          <p:cNvSpPr/>
          <p:nvPr/>
        </p:nvSpPr>
        <p:spPr>
          <a:xfrm>
            <a:off x="5786883" y="4528678"/>
            <a:ext cx="122475" cy="122475"/>
          </a:xfrm>
          <a:prstGeom prst="plus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+mj-lt"/>
            </a:endParaRPr>
          </a:p>
        </p:txBody>
      </p:sp>
      <p:sp>
        <p:nvSpPr>
          <p:cNvPr id="17" name="Cross 16"/>
          <p:cNvSpPr/>
          <p:nvPr/>
        </p:nvSpPr>
        <p:spPr>
          <a:xfrm>
            <a:off x="3578658" y="4108115"/>
            <a:ext cx="122475" cy="122475"/>
          </a:xfrm>
          <a:prstGeom prst="plus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+mj-lt"/>
            </a:endParaRPr>
          </a:p>
        </p:txBody>
      </p:sp>
      <p:sp>
        <p:nvSpPr>
          <p:cNvPr id="18" name="Isosceles Triangle 17"/>
          <p:cNvSpPr/>
          <p:nvPr/>
        </p:nvSpPr>
        <p:spPr>
          <a:xfrm>
            <a:off x="5806853" y="3043249"/>
            <a:ext cx="122475" cy="122475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+mj-lt"/>
            </a:endParaRPr>
          </a:p>
        </p:txBody>
      </p:sp>
      <p:sp>
        <p:nvSpPr>
          <p:cNvPr id="19" name="Isosceles Triangle 18"/>
          <p:cNvSpPr/>
          <p:nvPr/>
        </p:nvSpPr>
        <p:spPr>
          <a:xfrm>
            <a:off x="4529309" y="2685460"/>
            <a:ext cx="122475" cy="122475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+mj-lt"/>
            </a:endParaRPr>
          </a:p>
        </p:txBody>
      </p:sp>
      <p:sp>
        <p:nvSpPr>
          <p:cNvPr id="20" name="Cross 19"/>
          <p:cNvSpPr/>
          <p:nvPr/>
        </p:nvSpPr>
        <p:spPr>
          <a:xfrm>
            <a:off x="6497224" y="2930580"/>
            <a:ext cx="122475" cy="122475"/>
          </a:xfrm>
          <a:prstGeom prst="plus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+mj-lt"/>
            </a:endParaRPr>
          </a:p>
        </p:txBody>
      </p:sp>
      <p:sp>
        <p:nvSpPr>
          <p:cNvPr id="21" name="Isosceles Triangle 20"/>
          <p:cNvSpPr/>
          <p:nvPr/>
        </p:nvSpPr>
        <p:spPr>
          <a:xfrm>
            <a:off x="4468070" y="3653249"/>
            <a:ext cx="122475" cy="122475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+mj-lt"/>
            </a:endParaRPr>
          </a:p>
        </p:txBody>
      </p:sp>
      <p:sp>
        <p:nvSpPr>
          <p:cNvPr id="22" name="Isosceles Triangle 21"/>
          <p:cNvSpPr/>
          <p:nvPr/>
        </p:nvSpPr>
        <p:spPr>
          <a:xfrm>
            <a:off x="5416395" y="3937346"/>
            <a:ext cx="122475" cy="122475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+mj-lt"/>
            </a:endParaRPr>
          </a:p>
        </p:txBody>
      </p:sp>
      <p:sp>
        <p:nvSpPr>
          <p:cNvPr id="23" name="Isosceles Triangle 22"/>
          <p:cNvSpPr/>
          <p:nvPr/>
        </p:nvSpPr>
        <p:spPr>
          <a:xfrm>
            <a:off x="5726484" y="4037331"/>
            <a:ext cx="122475" cy="122475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+mj-lt"/>
            </a:endParaRPr>
          </a:p>
        </p:txBody>
      </p:sp>
      <p:sp>
        <p:nvSpPr>
          <p:cNvPr id="24" name="Isosceles Triangle 23"/>
          <p:cNvSpPr/>
          <p:nvPr/>
        </p:nvSpPr>
        <p:spPr>
          <a:xfrm>
            <a:off x="4013907" y="3237853"/>
            <a:ext cx="122475" cy="122475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+mj-lt"/>
            </a:endParaRPr>
          </a:p>
        </p:txBody>
      </p:sp>
      <p:sp>
        <p:nvSpPr>
          <p:cNvPr id="25" name="Cross 24"/>
          <p:cNvSpPr/>
          <p:nvPr/>
        </p:nvSpPr>
        <p:spPr>
          <a:xfrm>
            <a:off x="3699542" y="4650397"/>
            <a:ext cx="122475" cy="122475"/>
          </a:xfrm>
          <a:prstGeom prst="plus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+mj-lt"/>
            </a:endParaRPr>
          </a:p>
        </p:txBody>
      </p:sp>
      <p:sp>
        <p:nvSpPr>
          <p:cNvPr id="26" name="Cross 25"/>
          <p:cNvSpPr/>
          <p:nvPr/>
        </p:nvSpPr>
        <p:spPr>
          <a:xfrm>
            <a:off x="5026435" y="2148096"/>
            <a:ext cx="122475" cy="122475"/>
          </a:xfrm>
          <a:prstGeom prst="plus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+mj-lt"/>
            </a:endParaRPr>
          </a:p>
        </p:txBody>
      </p:sp>
      <p:sp>
        <p:nvSpPr>
          <p:cNvPr id="27" name="Cross 26"/>
          <p:cNvSpPr/>
          <p:nvPr/>
        </p:nvSpPr>
        <p:spPr>
          <a:xfrm>
            <a:off x="3482327" y="3541664"/>
            <a:ext cx="122475" cy="122475"/>
          </a:xfrm>
          <a:prstGeom prst="plus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+mj-lt"/>
            </a:endParaRPr>
          </a:p>
        </p:txBody>
      </p:sp>
      <p:sp>
        <p:nvSpPr>
          <p:cNvPr id="28" name="Isosceles Triangle 27"/>
          <p:cNvSpPr/>
          <p:nvPr/>
        </p:nvSpPr>
        <p:spPr>
          <a:xfrm>
            <a:off x="4466651" y="4108115"/>
            <a:ext cx="122475" cy="122475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+mj-lt"/>
            </a:endParaRPr>
          </a:p>
        </p:txBody>
      </p:sp>
      <p:sp>
        <p:nvSpPr>
          <p:cNvPr id="29" name="Isosceles Triangle 28"/>
          <p:cNvSpPr/>
          <p:nvPr/>
        </p:nvSpPr>
        <p:spPr>
          <a:xfrm>
            <a:off x="4951458" y="4219553"/>
            <a:ext cx="122475" cy="122475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+mj-lt"/>
            </a:endParaRPr>
          </a:p>
        </p:txBody>
      </p:sp>
      <p:sp>
        <p:nvSpPr>
          <p:cNvPr id="30" name="Isosceles Triangle 29"/>
          <p:cNvSpPr/>
          <p:nvPr/>
        </p:nvSpPr>
        <p:spPr>
          <a:xfrm>
            <a:off x="4777872" y="3188547"/>
            <a:ext cx="122475" cy="122475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+mj-lt"/>
            </a:endParaRPr>
          </a:p>
        </p:txBody>
      </p:sp>
      <p:sp>
        <p:nvSpPr>
          <p:cNvPr id="31" name="Cross 30"/>
          <p:cNvSpPr/>
          <p:nvPr/>
        </p:nvSpPr>
        <p:spPr>
          <a:xfrm>
            <a:off x="4270709" y="4651153"/>
            <a:ext cx="122475" cy="122475"/>
          </a:xfrm>
          <a:prstGeom prst="plus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+mj-lt"/>
            </a:endParaRPr>
          </a:p>
        </p:txBody>
      </p:sp>
      <p:sp>
        <p:nvSpPr>
          <p:cNvPr id="32" name="Isosceles Triangle 31"/>
          <p:cNvSpPr/>
          <p:nvPr/>
        </p:nvSpPr>
        <p:spPr>
          <a:xfrm>
            <a:off x="4860402" y="3587915"/>
            <a:ext cx="122475" cy="122475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+mj-lt"/>
            </a:endParaRPr>
          </a:p>
        </p:txBody>
      </p:sp>
      <p:sp>
        <p:nvSpPr>
          <p:cNvPr id="33" name="Cross 32"/>
          <p:cNvSpPr/>
          <p:nvPr/>
        </p:nvSpPr>
        <p:spPr>
          <a:xfrm>
            <a:off x="4223119" y="2491775"/>
            <a:ext cx="122475" cy="122475"/>
          </a:xfrm>
          <a:prstGeom prst="plus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+mj-lt"/>
            </a:endParaRPr>
          </a:p>
        </p:txBody>
      </p:sp>
      <p:sp>
        <p:nvSpPr>
          <p:cNvPr id="34" name="Cross 33"/>
          <p:cNvSpPr/>
          <p:nvPr/>
        </p:nvSpPr>
        <p:spPr>
          <a:xfrm>
            <a:off x="3549040" y="3066071"/>
            <a:ext cx="122475" cy="122475"/>
          </a:xfrm>
          <a:prstGeom prst="plus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+mj-lt"/>
            </a:endParaRPr>
          </a:p>
        </p:txBody>
      </p:sp>
      <p:sp>
        <p:nvSpPr>
          <p:cNvPr id="35" name="Cross 34"/>
          <p:cNvSpPr/>
          <p:nvPr/>
        </p:nvSpPr>
        <p:spPr>
          <a:xfrm>
            <a:off x="6293911" y="3939542"/>
            <a:ext cx="122475" cy="122475"/>
          </a:xfrm>
          <a:prstGeom prst="plus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+mj-lt"/>
            </a:endParaRPr>
          </a:p>
        </p:txBody>
      </p:sp>
      <p:sp>
        <p:nvSpPr>
          <p:cNvPr id="36" name="Cross 35"/>
          <p:cNvSpPr/>
          <p:nvPr/>
        </p:nvSpPr>
        <p:spPr>
          <a:xfrm>
            <a:off x="6058882" y="4280789"/>
            <a:ext cx="122475" cy="122475"/>
          </a:xfrm>
          <a:prstGeom prst="plus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+mj-lt"/>
            </a:endParaRPr>
          </a:p>
        </p:txBody>
      </p:sp>
      <p:sp>
        <p:nvSpPr>
          <p:cNvPr id="37" name="Cross 36"/>
          <p:cNvSpPr/>
          <p:nvPr/>
        </p:nvSpPr>
        <p:spPr>
          <a:xfrm>
            <a:off x="5387208" y="4841925"/>
            <a:ext cx="122475" cy="122475"/>
          </a:xfrm>
          <a:prstGeom prst="plus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+mj-lt"/>
            </a:endParaRPr>
          </a:p>
        </p:txBody>
      </p:sp>
      <p:sp>
        <p:nvSpPr>
          <p:cNvPr id="38" name="Cross 37"/>
          <p:cNvSpPr/>
          <p:nvPr/>
        </p:nvSpPr>
        <p:spPr>
          <a:xfrm>
            <a:off x="4839109" y="4758732"/>
            <a:ext cx="122475" cy="122475"/>
          </a:xfrm>
          <a:prstGeom prst="plus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+mj-lt"/>
            </a:endParaRPr>
          </a:p>
        </p:txBody>
      </p:sp>
      <p:sp>
        <p:nvSpPr>
          <p:cNvPr id="39" name="Cross 38"/>
          <p:cNvSpPr/>
          <p:nvPr/>
        </p:nvSpPr>
        <p:spPr>
          <a:xfrm>
            <a:off x="6065721" y="2293006"/>
            <a:ext cx="122475" cy="122475"/>
          </a:xfrm>
          <a:prstGeom prst="plus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+mj-lt"/>
            </a:endParaRPr>
          </a:p>
        </p:txBody>
      </p:sp>
      <p:sp>
        <p:nvSpPr>
          <p:cNvPr id="40" name="Cross 39"/>
          <p:cNvSpPr/>
          <p:nvPr/>
        </p:nvSpPr>
        <p:spPr>
          <a:xfrm>
            <a:off x="6435985" y="3429355"/>
            <a:ext cx="122475" cy="122475"/>
          </a:xfrm>
          <a:prstGeom prst="plus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+mj-lt"/>
            </a:endParaRPr>
          </a:p>
        </p:txBody>
      </p:sp>
      <p:sp>
        <p:nvSpPr>
          <p:cNvPr id="41" name="Isosceles Triangle 40"/>
          <p:cNvSpPr/>
          <p:nvPr/>
        </p:nvSpPr>
        <p:spPr>
          <a:xfrm>
            <a:off x="5087674" y="2723844"/>
            <a:ext cx="122475" cy="122475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+mj-lt"/>
            </a:endParaRPr>
          </a:p>
        </p:txBody>
      </p:sp>
      <p:sp>
        <p:nvSpPr>
          <p:cNvPr id="42" name="Isosceles Triangle 41"/>
          <p:cNvSpPr/>
          <p:nvPr/>
        </p:nvSpPr>
        <p:spPr>
          <a:xfrm>
            <a:off x="5310083" y="3344814"/>
            <a:ext cx="122475" cy="122475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+mj-lt"/>
            </a:endParaRPr>
          </a:p>
        </p:txBody>
      </p:sp>
      <p:sp>
        <p:nvSpPr>
          <p:cNvPr id="43" name="Isosceles Triangle 42"/>
          <p:cNvSpPr/>
          <p:nvPr/>
        </p:nvSpPr>
        <p:spPr>
          <a:xfrm>
            <a:off x="5726486" y="3622109"/>
            <a:ext cx="122475" cy="122475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+mj-lt"/>
            </a:endParaRPr>
          </a:p>
        </p:txBody>
      </p:sp>
      <p:sp>
        <p:nvSpPr>
          <p:cNvPr id="44" name="Isosceles Triangle 43"/>
          <p:cNvSpPr/>
          <p:nvPr/>
        </p:nvSpPr>
        <p:spPr>
          <a:xfrm>
            <a:off x="5795876" y="3344816"/>
            <a:ext cx="122475" cy="122475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+mj-lt"/>
            </a:endParaRPr>
          </a:p>
        </p:txBody>
      </p:sp>
      <p:sp>
        <p:nvSpPr>
          <p:cNvPr id="45" name="Isosceles Triangle 44"/>
          <p:cNvSpPr/>
          <p:nvPr/>
        </p:nvSpPr>
        <p:spPr>
          <a:xfrm>
            <a:off x="4313169" y="2982012"/>
            <a:ext cx="122475" cy="122475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+mj-lt"/>
            </a:endParaRPr>
          </a:p>
        </p:txBody>
      </p:sp>
      <p:sp>
        <p:nvSpPr>
          <p:cNvPr id="46" name="Isosceles Triangle 45"/>
          <p:cNvSpPr/>
          <p:nvPr/>
        </p:nvSpPr>
        <p:spPr>
          <a:xfrm>
            <a:off x="5468317" y="2872697"/>
            <a:ext cx="122475" cy="122475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+mj-lt"/>
            </a:endParaRPr>
          </a:p>
        </p:txBody>
      </p:sp>
      <p:sp>
        <p:nvSpPr>
          <p:cNvPr id="47" name="Isosceles Triangle 46"/>
          <p:cNvSpPr/>
          <p:nvPr/>
        </p:nvSpPr>
        <p:spPr>
          <a:xfrm>
            <a:off x="4965196" y="3918742"/>
            <a:ext cx="122475" cy="122475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+mj-lt"/>
            </a:endParaRPr>
          </a:p>
        </p:txBody>
      </p:sp>
      <p:sp>
        <p:nvSpPr>
          <p:cNvPr id="48" name="Isosceles Triangle 47"/>
          <p:cNvSpPr/>
          <p:nvPr/>
        </p:nvSpPr>
        <p:spPr>
          <a:xfrm>
            <a:off x="4099780" y="3850179"/>
            <a:ext cx="122475" cy="122475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+mj-lt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6537960" y="2514600"/>
            <a:ext cx="449580" cy="9296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212080" y="3139440"/>
            <a:ext cx="129540" cy="2743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7338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K – less complex boundary</a:t>
            </a:r>
            <a:endParaRPr lang="en-US" dirty="0"/>
          </a:p>
        </p:txBody>
      </p:sp>
      <p:pic>
        <p:nvPicPr>
          <p:cNvPr id="4" name="Bild 3" descr="Screen Shot 2016-05-13 at 11.28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943" y="1611195"/>
            <a:ext cx="3174230" cy="2304256"/>
          </a:xfrm>
          <a:prstGeom prst="rect">
            <a:avLst/>
          </a:prstGeom>
        </p:spPr>
      </p:pic>
      <p:pic>
        <p:nvPicPr>
          <p:cNvPr id="5" name="Bild 3" descr="Screen Shot 2016-05-13 at 11.29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311" y="1611196"/>
            <a:ext cx="3134926" cy="2304256"/>
          </a:xfrm>
          <a:prstGeom prst="rect">
            <a:avLst/>
          </a:prstGeom>
        </p:spPr>
      </p:pic>
      <p:pic>
        <p:nvPicPr>
          <p:cNvPr id="6" name="Bild 3" descr="Screen Shot 2016-05-13 at 11.29.2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943" y="4045101"/>
            <a:ext cx="3169548" cy="2323952"/>
          </a:xfrm>
          <a:prstGeom prst="rect">
            <a:avLst/>
          </a:prstGeom>
        </p:spPr>
      </p:pic>
      <p:pic>
        <p:nvPicPr>
          <p:cNvPr id="7" name="Bild 3" descr="Screen Shot 2016-05-13 at 11.29.4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311" y="4097103"/>
            <a:ext cx="3134926" cy="226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9585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KNN: 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09342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Pros:</a:t>
            </a:r>
          </a:p>
          <a:p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Can represent non – linear relations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Can be fast for small dimensional features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Cons:</a:t>
            </a:r>
          </a:p>
          <a:p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Can be slow for large feature vectors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Requires whole dataset for predictions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Susceptible to noise, for small number of neighbors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Black box </a:t>
            </a:r>
            <a:r>
              <a:rPr lang="en-US" sz="2000" dirty="0" smtClean="0"/>
              <a:t>model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883792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Support Vector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8981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/>
              <a:t>Definition of the model:</a:t>
            </a:r>
          </a:p>
          <a:p>
            <a:pPr marL="0" indent="0" algn="ctr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For regression: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For binary classification: </a:t>
            </a:r>
          </a:p>
          <a:p>
            <a:pPr marL="0" indent="0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sz="2000" dirty="0"/>
              <a:t>Kernel function:</a:t>
            </a:r>
          </a:p>
          <a:p>
            <a:pPr marL="0" indent="0" algn="ctr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Kernel function defines similarity or dissimilarity between inputs. It is the function of the form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Kernel function can be defined for images, text, graphs, etc. Usually RBF is used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pic>
        <p:nvPicPr>
          <p:cNvPr id="4" name="Picture 2" descr="https://latex.codecogs.com/gif.latex?%5Cdpi%7B300%7D%20f%28x%29%3D%20b%20&amp;plus;%20K%28x%29%5ET%20w%20%3D%20b%20&amp;plus;%20%5Csum_%7Bi%20%3D%201%20...%20m%7D%20k%28x%2C%20x_i%29%20w_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357" y="2397956"/>
            <a:ext cx="4279833" cy="51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latex.codecogs.com/gif.latex?%5Cdpi%7B300%7D%20f%28x%29%3D%20sign%28%20b%20&amp;plus;%20%5Csum_%7Bi%20%3D%201%20...%20m%7D%20k%28x%2C%20x_i%29%20w_i%20%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328" y="3087894"/>
            <a:ext cx="3816423" cy="58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latex.codecogs.com/gif.latex?%5Cdpi%7B300%7D%20k%20%3A%20X%5E*%20%5Ctimes%20X%5E*%20%5Crightarrow%20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111" y="5282718"/>
            <a:ext cx="2167873" cy="22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latex.codecogs.com/gif.latex?%5Cdpi%7B300%7D%20k_%7BRBF%7D%28x%2Cy%29%20%3D%20e%5E%7B-%5Cgamma%7C%7Cx-y%7C%7C_2%5E2%7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503" y="5202645"/>
            <a:ext cx="2987030" cy="38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804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formal setup: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07363"/>
            <a:ext cx="8229600" cy="190205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task of predictive data modelling is to extract and analyze predictive models from existing data (observations of reality).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Set of such observations is called a </a:t>
            </a:r>
            <a:r>
              <a:rPr lang="en-US" i="1" dirty="0"/>
              <a:t>dataset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5627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SVM: 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09342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Pros:</a:t>
            </a:r>
          </a:p>
          <a:p>
            <a:pPr marL="0" indent="0"/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Well studied class of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Small number of </a:t>
            </a:r>
            <a:r>
              <a:rPr lang="en-US" sz="2000" dirty="0" err="1"/>
              <a:t>hyperparameters</a:t>
            </a:r>
            <a:r>
              <a:rPr lang="en-US" sz="2000" dirty="0"/>
              <a:t> (compared to neural networks)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Clear control over complexity of the model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Cons:</a:t>
            </a:r>
          </a:p>
          <a:p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Requires subset of dataset for predictions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Training time grows </a:t>
            </a:r>
            <a:r>
              <a:rPr lang="en-US" sz="2000" dirty="0" err="1"/>
              <a:t>quadratically</a:t>
            </a:r>
            <a:r>
              <a:rPr lang="en-US" sz="2000" dirty="0"/>
              <a:t> with increase of dataset size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Black box </a:t>
            </a:r>
            <a:r>
              <a:rPr lang="en-US" sz="2000" dirty="0" smtClean="0"/>
              <a:t>model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128567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715915" y="2307483"/>
            <a:ext cx="1153747" cy="897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  <a:r>
              <a:rPr lang="en-US" dirty="0" smtClean="0"/>
              <a:t>aining </a:t>
            </a:r>
            <a:r>
              <a:rPr lang="en-US" dirty="0"/>
              <a:t>o</a:t>
            </a:r>
            <a:r>
              <a:rPr lang="en-US" dirty="0" smtClean="0"/>
              <a:t>utside</a:t>
            </a:r>
            <a:endParaRPr lang="en-US" dirty="0"/>
          </a:p>
        </p:txBody>
      </p:sp>
      <p:cxnSp>
        <p:nvCxnSpPr>
          <p:cNvPr id="5" name="Straight Arrow Connector 4"/>
          <p:cNvCxnSpPr>
            <a:stCxn id="4" idx="2"/>
            <a:endCxn id="6" idx="0"/>
          </p:cNvCxnSpPr>
          <p:nvPr/>
        </p:nvCxnSpPr>
        <p:spPr>
          <a:xfrm flipH="1">
            <a:off x="6550437" y="3204786"/>
            <a:ext cx="742352" cy="734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/>
          <p:cNvSpPr txBox="1">
            <a:spLocks/>
          </p:cNvSpPr>
          <p:nvPr/>
        </p:nvSpPr>
        <p:spPr>
          <a:xfrm>
            <a:off x="6153687" y="3939169"/>
            <a:ext cx="793499" cy="527485"/>
          </a:xfrm>
          <a:prstGeom prst="rect">
            <a:avLst/>
          </a:prstGeom>
        </p:spPr>
        <p:txBody>
          <a:bodyPr vert="horz"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7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  <a:ea typeface="+mn-ea"/>
                <a:cs typeface="Verdan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  <a:ea typeface="+mn-ea"/>
                <a:cs typeface="Verdana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  <a:ea typeface="+mn-ea"/>
                <a:cs typeface="Verdana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Ø"/>
              <a:defRPr sz="13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  <a:ea typeface="+mn-ea"/>
                <a:cs typeface="Verdana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  <a:ea typeface="+mn-ea"/>
                <a:cs typeface="Verdan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/>
              <a:t>Take</a:t>
            </a:r>
            <a:endParaRPr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7472912" y="3939169"/>
            <a:ext cx="1105674" cy="897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Humidity</a:t>
            </a:r>
            <a:endParaRPr lang="en-US" dirty="0"/>
          </a:p>
        </p:txBody>
      </p:sp>
      <p:cxnSp>
        <p:nvCxnSpPr>
          <p:cNvPr id="8" name="Straight Arrow Connector 7"/>
          <p:cNvCxnSpPr>
            <a:stCxn id="4" idx="2"/>
            <a:endCxn id="7" idx="0"/>
          </p:cNvCxnSpPr>
          <p:nvPr/>
        </p:nvCxnSpPr>
        <p:spPr>
          <a:xfrm>
            <a:off x="7292789" y="3204786"/>
            <a:ext cx="732960" cy="734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/>
          <p:cNvSpPr txBox="1">
            <a:spLocks/>
          </p:cNvSpPr>
          <p:nvPr/>
        </p:nvSpPr>
        <p:spPr>
          <a:xfrm>
            <a:off x="7483036" y="3232655"/>
            <a:ext cx="793499" cy="527485"/>
          </a:xfrm>
          <a:prstGeom prst="rect">
            <a:avLst/>
          </a:prstGeom>
        </p:spPr>
        <p:txBody>
          <a:bodyPr vert="horz"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7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  <a:ea typeface="+mn-ea"/>
                <a:cs typeface="Verdan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  <a:ea typeface="+mn-ea"/>
                <a:cs typeface="Verdana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  <a:ea typeface="+mn-ea"/>
                <a:cs typeface="Verdana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Ø"/>
              <a:defRPr sz="13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  <a:ea typeface="+mn-ea"/>
                <a:cs typeface="Verdana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  <a:ea typeface="+mn-ea"/>
                <a:cs typeface="Verdan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/>
              <a:t>no</a:t>
            </a:r>
            <a:endParaRPr lang="en-US" sz="1800" dirty="0"/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6309043" y="3210660"/>
            <a:ext cx="793499" cy="527485"/>
          </a:xfrm>
          <a:prstGeom prst="rect">
            <a:avLst/>
          </a:prstGeom>
        </p:spPr>
        <p:txBody>
          <a:bodyPr vert="horz"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7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  <a:ea typeface="+mn-ea"/>
                <a:cs typeface="Verdan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  <a:ea typeface="+mn-ea"/>
                <a:cs typeface="Verdana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  <a:ea typeface="+mn-ea"/>
                <a:cs typeface="Verdana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Ø"/>
              <a:defRPr sz="13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  <a:ea typeface="+mn-ea"/>
                <a:cs typeface="Verdana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  <a:ea typeface="+mn-ea"/>
                <a:cs typeface="Verdan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/>
              <a:t>yes</a:t>
            </a:r>
            <a:endParaRPr lang="en-US" sz="1800" dirty="0"/>
          </a:p>
        </p:txBody>
      </p:sp>
      <p:cxnSp>
        <p:nvCxnSpPr>
          <p:cNvPr id="11" name="Straight Arrow Connector 10"/>
          <p:cNvCxnSpPr>
            <a:stCxn id="7" idx="2"/>
            <a:endCxn id="16" idx="0"/>
          </p:cNvCxnSpPr>
          <p:nvPr/>
        </p:nvCxnSpPr>
        <p:spPr>
          <a:xfrm flipH="1">
            <a:off x="7343936" y="4836472"/>
            <a:ext cx="681813" cy="727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2"/>
            <a:endCxn id="15" idx="0"/>
          </p:cNvCxnSpPr>
          <p:nvPr/>
        </p:nvCxnSpPr>
        <p:spPr>
          <a:xfrm>
            <a:off x="8025749" y="4836472"/>
            <a:ext cx="730587" cy="727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/>
          <p:cNvSpPr txBox="1">
            <a:spLocks/>
          </p:cNvSpPr>
          <p:nvPr/>
        </p:nvSpPr>
        <p:spPr>
          <a:xfrm>
            <a:off x="8359586" y="4911427"/>
            <a:ext cx="793499" cy="527485"/>
          </a:xfrm>
          <a:prstGeom prst="rect">
            <a:avLst/>
          </a:prstGeom>
        </p:spPr>
        <p:txBody>
          <a:bodyPr vert="horz"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7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  <a:ea typeface="+mn-ea"/>
                <a:cs typeface="Verdan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  <a:ea typeface="+mn-ea"/>
                <a:cs typeface="Verdana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  <a:ea typeface="+mn-ea"/>
                <a:cs typeface="Verdana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Ø"/>
              <a:defRPr sz="13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  <a:ea typeface="+mn-ea"/>
                <a:cs typeface="Verdana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  <a:ea typeface="+mn-ea"/>
                <a:cs typeface="Verdan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&lt;</a:t>
            </a:r>
            <a:r>
              <a:rPr lang="en-US" sz="1800" dirty="0" smtClean="0"/>
              <a:t>=0.5</a:t>
            </a:r>
            <a:endParaRPr lang="en-US" sz="1800" dirty="0"/>
          </a:p>
        </p:txBody>
      </p:sp>
      <p:sp>
        <p:nvSpPr>
          <p:cNvPr id="14" name="Text Placeholder 2"/>
          <p:cNvSpPr txBox="1">
            <a:spLocks/>
          </p:cNvSpPr>
          <p:nvPr/>
        </p:nvSpPr>
        <p:spPr>
          <a:xfrm>
            <a:off x="6965696" y="4911428"/>
            <a:ext cx="793499" cy="527485"/>
          </a:xfrm>
          <a:prstGeom prst="rect">
            <a:avLst/>
          </a:prstGeom>
        </p:spPr>
        <p:txBody>
          <a:bodyPr vert="horz"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7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  <a:ea typeface="+mn-ea"/>
                <a:cs typeface="Verdan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  <a:ea typeface="+mn-ea"/>
                <a:cs typeface="Verdana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  <a:ea typeface="+mn-ea"/>
                <a:cs typeface="Verdana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Ø"/>
              <a:defRPr sz="13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  <a:ea typeface="+mn-ea"/>
                <a:cs typeface="Verdana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  <a:ea typeface="+mn-ea"/>
                <a:cs typeface="Verdan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/>
              <a:t>&gt;0.5</a:t>
            </a:r>
            <a:endParaRPr lang="en-US" sz="1800" dirty="0"/>
          </a:p>
        </p:txBody>
      </p:sp>
      <p:sp>
        <p:nvSpPr>
          <p:cNvPr id="15" name="Text Placeholder 2"/>
          <p:cNvSpPr txBox="1">
            <a:spLocks/>
          </p:cNvSpPr>
          <p:nvPr/>
        </p:nvSpPr>
        <p:spPr>
          <a:xfrm>
            <a:off x="8359586" y="5564349"/>
            <a:ext cx="793499" cy="527485"/>
          </a:xfrm>
          <a:prstGeom prst="rect">
            <a:avLst/>
          </a:prstGeom>
        </p:spPr>
        <p:txBody>
          <a:bodyPr vert="horz"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7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  <a:ea typeface="+mn-ea"/>
                <a:cs typeface="Verdan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  <a:ea typeface="+mn-ea"/>
                <a:cs typeface="Verdana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  <a:ea typeface="+mn-ea"/>
                <a:cs typeface="Verdana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Ø"/>
              <a:defRPr sz="13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  <a:ea typeface="+mn-ea"/>
                <a:cs typeface="Verdana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  <a:ea typeface="+mn-ea"/>
                <a:cs typeface="Verdan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/>
              <a:t>Leave</a:t>
            </a:r>
            <a:endParaRPr lang="en-US" sz="1800" dirty="0"/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6947186" y="5564349"/>
            <a:ext cx="793499" cy="527485"/>
          </a:xfrm>
          <a:prstGeom prst="rect">
            <a:avLst/>
          </a:prstGeom>
        </p:spPr>
        <p:txBody>
          <a:bodyPr vert="horz"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7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  <a:ea typeface="+mn-ea"/>
                <a:cs typeface="Verdan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  <a:ea typeface="+mn-ea"/>
                <a:cs typeface="Verdana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  <a:ea typeface="+mn-ea"/>
                <a:cs typeface="Verdana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Ø"/>
              <a:defRPr sz="13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  <a:ea typeface="+mn-ea"/>
                <a:cs typeface="Verdana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  <a:ea typeface="+mn-ea"/>
                <a:cs typeface="Verdan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/>
              <a:t>Take</a:t>
            </a:r>
            <a:endParaRPr lang="en-US" sz="1800" dirty="0"/>
          </a:p>
        </p:txBody>
      </p:sp>
      <p:sp>
        <p:nvSpPr>
          <p:cNvPr id="17" name="Text Placeholder 2"/>
          <p:cNvSpPr txBox="1">
            <a:spLocks/>
          </p:cNvSpPr>
          <p:nvPr/>
        </p:nvSpPr>
        <p:spPr>
          <a:xfrm>
            <a:off x="103510" y="1704482"/>
            <a:ext cx="5106725" cy="10663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 algn="ct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algn="just"/>
            <a:r>
              <a:rPr lang="en-US" sz="2000" b="1" smtClean="0">
                <a:solidFill>
                  <a:srgbClr val="FF0000"/>
                </a:solidFill>
              </a:rPr>
              <a:t>Internal nodes: </a:t>
            </a:r>
            <a:r>
              <a:rPr lang="en-US" sz="2000" smtClean="0"/>
              <a:t>Nodes where the decision branching happens. One feature is tested in every decision node. </a:t>
            </a:r>
            <a:endParaRPr lang="en-US" sz="2000" b="1" dirty="0"/>
          </a:p>
        </p:txBody>
      </p:sp>
      <p:sp>
        <p:nvSpPr>
          <p:cNvPr id="18" name="Rectangle 17"/>
          <p:cNvSpPr/>
          <p:nvPr/>
        </p:nvSpPr>
        <p:spPr>
          <a:xfrm>
            <a:off x="6715915" y="2307483"/>
            <a:ext cx="1153747" cy="897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Is it raining outside?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18" idx="2"/>
          </p:cNvCxnSpPr>
          <p:nvPr/>
        </p:nvCxnSpPr>
        <p:spPr>
          <a:xfrm flipH="1">
            <a:off x="6550437" y="3204786"/>
            <a:ext cx="742352" cy="734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8" idx="2"/>
          </p:cNvCxnSpPr>
          <p:nvPr/>
        </p:nvCxnSpPr>
        <p:spPr>
          <a:xfrm>
            <a:off x="7292789" y="3204786"/>
            <a:ext cx="732960" cy="734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7343936" y="4836472"/>
            <a:ext cx="681813" cy="727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"/>
          <p:cNvSpPr txBox="1">
            <a:spLocks/>
          </p:cNvSpPr>
          <p:nvPr/>
        </p:nvSpPr>
        <p:spPr>
          <a:xfrm>
            <a:off x="103510" y="2575862"/>
            <a:ext cx="5106725" cy="925172"/>
          </a:xfrm>
          <a:prstGeom prst="rect">
            <a:avLst/>
          </a:prstGeom>
        </p:spPr>
        <p:txBody>
          <a:bodyPr vert="horz"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7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  <a:ea typeface="+mn-ea"/>
                <a:cs typeface="Verdan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  <a:ea typeface="+mn-ea"/>
                <a:cs typeface="Verdana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  <a:ea typeface="+mn-ea"/>
                <a:cs typeface="Verdana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Ø"/>
              <a:defRPr sz="13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  <a:ea typeface="+mn-ea"/>
                <a:cs typeface="Verdana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  <a:ea typeface="+mn-ea"/>
                <a:cs typeface="Verdan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b="1" dirty="0" smtClean="0">
                <a:solidFill>
                  <a:srgbClr val="FF0000"/>
                </a:solidFill>
              </a:rPr>
              <a:t>Leaf nodes</a:t>
            </a:r>
            <a:r>
              <a:rPr lang="en-US" sz="2000" dirty="0" smtClean="0">
                <a:solidFill>
                  <a:srgbClr val="FF0000"/>
                </a:solidFill>
              </a:rPr>
              <a:t>: </a:t>
            </a:r>
            <a:r>
              <a:rPr lang="en-US" sz="2000" dirty="0" smtClean="0"/>
              <a:t>define outputs of the decision process that ends in their branch. </a:t>
            </a:r>
            <a:endParaRPr lang="en-US" sz="2000" b="1" dirty="0"/>
          </a:p>
        </p:txBody>
      </p:sp>
      <p:cxnSp>
        <p:nvCxnSpPr>
          <p:cNvPr id="23" name="Straight Arrow Connector 22"/>
          <p:cNvCxnSpPr>
            <a:stCxn id="17" idx="3"/>
          </p:cNvCxnSpPr>
          <p:nvPr/>
        </p:nvCxnSpPr>
        <p:spPr>
          <a:xfrm>
            <a:off x="5210235" y="2237647"/>
            <a:ext cx="1399216" cy="53316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7" idx="3"/>
          </p:cNvCxnSpPr>
          <p:nvPr/>
        </p:nvCxnSpPr>
        <p:spPr>
          <a:xfrm>
            <a:off x="5210235" y="2237647"/>
            <a:ext cx="2215426" cy="216803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2" idx="3"/>
          </p:cNvCxnSpPr>
          <p:nvPr/>
        </p:nvCxnSpPr>
        <p:spPr>
          <a:xfrm>
            <a:off x="5210235" y="3038448"/>
            <a:ext cx="848022" cy="92069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2" idx="3"/>
          </p:cNvCxnSpPr>
          <p:nvPr/>
        </p:nvCxnSpPr>
        <p:spPr>
          <a:xfrm>
            <a:off x="5210235" y="3038448"/>
            <a:ext cx="1776995" cy="264587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2" idx="3"/>
          </p:cNvCxnSpPr>
          <p:nvPr/>
        </p:nvCxnSpPr>
        <p:spPr>
          <a:xfrm>
            <a:off x="5210235" y="3038448"/>
            <a:ext cx="3121073" cy="264587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6637043" y="1650950"/>
            <a:ext cx="20444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spcBef>
                <a:spcPct val="2000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MT"/>
              </a:rPr>
              <a:t>Take umbrella? </a:t>
            </a:r>
            <a:endParaRPr lang="en-US" dirty="0">
              <a:solidFill>
                <a:prstClr val="black">
                  <a:lumMod val="65000"/>
                  <a:lumOff val="35000"/>
                </a:prstClr>
              </a:solidFill>
              <a:latin typeface="ArialMT"/>
            </a:endParaRPr>
          </a:p>
        </p:txBody>
      </p:sp>
      <p:sp>
        <p:nvSpPr>
          <p:cNvPr id="29" name="Text Placeholder 2"/>
          <p:cNvSpPr txBox="1">
            <a:spLocks/>
          </p:cNvSpPr>
          <p:nvPr/>
        </p:nvSpPr>
        <p:spPr>
          <a:xfrm>
            <a:off x="55795" y="3499551"/>
            <a:ext cx="5154440" cy="2915737"/>
          </a:xfrm>
          <a:prstGeom prst="rect">
            <a:avLst/>
          </a:prstGeom>
        </p:spPr>
        <p:txBody>
          <a:bodyPr vert="horz"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7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  <a:ea typeface="+mn-ea"/>
                <a:cs typeface="Verdan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  <a:ea typeface="+mn-ea"/>
                <a:cs typeface="Verdana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  <a:ea typeface="+mn-ea"/>
                <a:cs typeface="Verdana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Ø"/>
              <a:defRPr sz="13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  <a:ea typeface="+mn-ea"/>
                <a:cs typeface="Verdana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MT" pitchFamily="2" charset="0"/>
                <a:ea typeface="+mn-ea"/>
                <a:cs typeface="Verdan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 smtClean="0"/>
              <a:t>Regression task: leaf nodes yield real numbers</a:t>
            </a:r>
            <a:endParaRPr lang="en-US" sz="2000" dirty="0"/>
          </a:p>
          <a:p>
            <a:pPr algn="just"/>
            <a:r>
              <a:rPr lang="en-US" sz="2000" dirty="0" smtClean="0"/>
              <a:t>Classification task: leaf nodes yield category 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 smtClean="0"/>
              <a:t>Some features might not be used in the decision tree (if they are useless).</a:t>
            </a:r>
          </a:p>
        </p:txBody>
      </p:sp>
    </p:spTree>
    <p:extLst>
      <p:ext uri="{BB962C8B-B14F-4D97-AF65-F5344CB8AC3E}">
        <p14:creationId xmlns:p14="http://schemas.microsoft.com/office/powerpoint/2010/main" val="42681337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Trees: 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03187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Pros:</a:t>
            </a:r>
          </a:p>
          <a:p>
            <a:pPr marL="0" indent="0"/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Well studied for big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Can capture non – linear dependencies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Can be analyzed and interpreted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Cons:</a:t>
            </a:r>
          </a:p>
          <a:p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Performance not as good as for other methods (</a:t>
            </a:r>
            <a:r>
              <a:rPr lang="en-US" sz="2000" dirty="0" err="1"/>
              <a:t>eg</a:t>
            </a:r>
            <a:r>
              <a:rPr lang="en-US" sz="2000" dirty="0"/>
              <a:t> Kernel SVM) in black box setting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Performance depends on training heuristic </a:t>
            </a:r>
            <a:r>
              <a:rPr lang="en-US" sz="2000" dirty="0" smtClean="0"/>
              <a:t>used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048915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416320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de-DE" sz="2000" dirty="0">
                <a:cs typeface="Arial" pitchFamily="34" charset="0"/>
              </a:rPr>
              <a:t> Hastie, T., Tibshirani, R. „</a:t>
            </a:r>
            <a:r>
              <a:rPr lang="en-US" sz="2000" dirty="0"/>
              <a:t>Statistical Learning: Linear regression”, Stanford, 2016, https://lagunita.stanford.edu/c4x/HumanitiesScience/StatLearning/asset/linear_regression.pdf [last downloaded 2016-10-05]</a:t>
            </a:r>
          </a:p>
          <a:p>
            <a:pPr>
              <a:buFont typeface="Arial"/>
              <a:buChar char="•"/>
            </a:pPr>
            <a:r>
              <a:rPr lang="de-DE" sz="2000" dirty="0"/>
              <a:t>Pfister, H., Blitzstein, J., Kaynig, V. „CS109 Data Science Classification &amp; PCA“, Harvard, 2013</a:t>
            </a:r>
          </a:p>
          <a:p>
            <a:pPr>
              <a:buFont typeface="Arial"/>
              <a:buChar char="•"/>
            </a:pPr>
            <a:endParaRPr lang="de-DE" sz="2000" dirty="0"/>
          </a:p>
          <a:p>
            <a:pPr marL="0" indent="0">
              <a:buNone/>
            </a:pPr>
            <a:r>
              <a:rPr lang="de-DE" sz="2000" dirty="0"/>
              <a:t>These slides are largely based on slides and material from ‘Introduction into Data Science‘ course taught at the Saarland University. 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16757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dataset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806162"/>
              </p:ext>
            </p:extLst>
          </p:nvPr>
        </p:nvGraphicFramePr>
        <p:xfrm>
          <a:off x="1307328" y="1344269"/>
          <a:ext cx="6604002" cy="4993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0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0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0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06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6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06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Gender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Pain type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Blood</a:t>
                      </a:r>
                      <a:r>
                        <a:rPr lang="en-US" baseline="0" dirty="0" smtClean="0"/>
                        <a:t> pressure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Oldpeak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Sick</a:t>
                      </a:r>
                      <a:endParaRPr lang="en-US" dirty="0"/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70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4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130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2.4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67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3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115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1.6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no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57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2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124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0.3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64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4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128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0.2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no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74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120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0.2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no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65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4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120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0.4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no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56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130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0.6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59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4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110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1.2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60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4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140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1.2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63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4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150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4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59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135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no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3053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dataset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897903"/>
              </p:ext>
            </p:extLst>
          </p:nvPr>
        </p:nvGraphicFramePr>
        <p:xfrm>
          <a:off x="1270506" y="1540653"/>
          <a:ext cx="6604000" cy="4505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Caption</a:t>
                      </a:r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64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car</a:t>
                      </a:r>
                      <a:r>
                        <a:rPr lang="en-US" baseline="0" dirty="0" smtClean="0"/>
                        <a:t> driving near the forest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815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People playing Frisbee on the beach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01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dog playing with a soccer ball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128" y="1986115"/>
            <a:ext cx="2096707" cy="11812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464" y="3309939"/>
            <a:ext cx="1754033" cy="11752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8305" t="20769" r="24880" b="31730"/>
          <a:stretch/>
        </p:blipFill>
        <p:spPr>
          <a:xfrm>
            <a:off x="1876061" y="4676990"/>
            <a:ext cx="2028838" cy="128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10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formal setup: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62760"/>
          </a:xfrm>
        </p:spPr>
        <p:txBody>
          <a:bodyPr/>
          <a:lstStyle/>
          <a:p>
            <a:pPr marL="0" indent="0">
              <a:buNone/>
            </a:pPr>
            <a:r>
              <a:rPr lang="de-DE" sz="2000" dirty="0"/>
              <a:t>Dataset is represented as </a:t>
            </a:r>
            <a:r>
              <a:rPr lang="de-DE" sz="2000" dirty="0">
                <a:solidFill>
                  <a:srgbClr val="FF0000"/>
                </a:solidFill>
              </a:rPr>
              <a:t>n </a:t>
            </a:r>
            <a:r>
              <a:rPr lang="de-DE" sz="2000" dirty="0"/>
              <a:t>instances of inputs and outputs.</a:t>
            </a:r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r>
              <a:rPr lang="de-DE" sz="2000" dirty="0"/>
              <a:t>Separate inputs are generally denoted as </a:t>
            </a:r>
            <a:r>
              <a:rPr lang="de-DE" sz="2000" dirty="0">
                <a:solidFill>
                  <a:srgbClr val="FF0000"/>
                </a:solidFill>
              </a:rPr>
              <a:t>x</a:t>
            </a:r>
            <a:r>
              <a:rPr lang="de-DE" sz="2000" dirty="0"/>
              <a:t> and outputs as </a:t>
            </a:r>
            <a:r>
              <a:rPr lang="de-DE" sz="2000" dirty="0">
                <a:solidFill>
                  <a:srgbClr val="FF0000"/>
                </a:solidFill>
              </a:rPr>
              <a:t>y</a:t>
            </a:r>
            <a:r>
              <a:rPr lang="de-DE" sz="2000" dirty="0"/>
              <a:t>.</a:t>
            </a:r>
          </a:p>
          <a:p>
            <a:pPr marL="0" indent="0">
              <a:buNone/>
            </a:pPr>
            <a:r>
              <a:rPr lang="de-DE" sz="2000" dirty="0"/>
              <a:t>All available inputs and outputs are denoted as </a:t>
            </a:r>
            <a:r>
              <a:rPr lang="de-DE" sz="2000" dirty="0">
                <a:solidFill>
                  <a:srgbClr val="FF0000"/>
                </a:solidFill>
              </a:rPr>
              <a:t>X</a:t>
            </a:r>
            <a:r>
              <a:rPr lang="de-DE" sz="2000" dirty="0"/>
              <a:t> and </a:t>
            </a:r>
            <a:r>
              <a:rPr lang="de-DE" sz="2000" dirty="0">
                <a:solidFill>
                  <a:srgbClr val="FF0000"/>
                </a:solidFill>
              </a:rPr>
              <a:t>Y</a:t>
            </a:r>
            <a:r>
              <a:rPr lang="de-DE" sz="2000" dirty="0"/>
              <a:t>.</a:t>
            </a:r>
          </a:p>
          <a:p>
            <a:pPr marL="0" indent="0">
              <a:buNone/>
            </a:pPr>
            <a:r>
              <a:rPr lang="de-DE" sz="2000" dirty="0"/>
              <a:t>All possible inputs and outputs are denoted in this lecture as </a:t>
            </a:r>
            <a:r>
              <a:rPr lang="de-DE" sz="2000" dirty="0">
                <a:solidFill>
                  <a:srgbClr val="FF0000"/>
                </a:solidFill>
              </a:rPr>
              <a:t>X* </a:t>
            </a:r>
            <a:r>
              <a:rPr lang="de-DE" sz="2000" dirty="0"/>
              <a:t>and </a:t>
            </a:r>
            <a:r>
              <a:rPr lang="de-DE" sz="2000" dirty="0">
                <a:solidFill>
                  <a:srgbClr val="FF0000"/>
                </a:solidFill>
              </a:rPr>
              <a:t>Y</a:t>
            </a:r>
            <a:r>
              <a:rPr lang="de-DE" sz="2000" dirty="0" smtClean="0">
                <a:solidFill>
                  <a:srgbClr val="FF0000"/>
                </a:solidFill>
              </a:rPr>
              <a:t>*</a:t>
            </a:r>
            <a:r>
              <a:rPr lang="de-DE" sz="2000" dirty="0" smtClean="0"/>
              <a:t>.</a:t>
            </a:r>
            <a:endParaRPr lang="de-DE" sz="2000" dirty="0"/>
          </a:p>
        </p:txBody>
      </p:sp>
      <p:sp>
        <p:nvSpPr>
          <p:cNvPr id="4" name="Rectangle 3"/>
          <p:cNvSpPr/>
          <p:nvPr/>
        </p:nvSpPr>
        <p:spPr>
          <a:xfrm>
            <a:off x="3921569" y="3089007"/>
            <a:ext cx="1656184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Predictive model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985465" y="3557059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5577753" y="3557059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8164" y="3349310"/>
            <a:ext cx="3465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13857" y="3349310"/>
            <a:ext cx="3465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Y</a:t>
            </a:r>
          </a:p>
        </p:txBody>
      </p:sp>
      <p:graphicFrame>
        <p:nvGraphicFramePr>
          <p:cNvPr id="9" name="Objek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8452908"/>
              </p:ext>
            </p:extLst>
          </p:nvPr>
        </p:nvGraphicFramePr>
        <p:xfrm>
          <a:off x="4656507" y="3436918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Formel" r:id="rId3" imgW="114300" imgH="165100" progId="Equation.3">
                  <p:embed/>
                </p:oleObj>
              </mc:Choice>
              <mc:Fallback>
                <p:oleObj name="Formel" r:id="rId3" imgW="114300" imgH="165100" progId="Equation.3">
                  <p:embed/>
                  <p:pic>
                    <p:nvPicPr>
                      <p:cNvPr id="12" name="Objekt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56507" y="3436918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906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fitting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158" y="2974868"/>
            <a:ext cx="8229600" cy="155734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How to define a model?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How to compare different models?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How to perform a model search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805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662541"/>
          </a:xfrm>
        </p:spPr>
        <p:txBody>
          <a:bodyPr/>
          <a:lstStyle/>
          <a:p>
            <a:pPr marL="0" indent="0">
              <a:buNone/>
            </a:pPr>
            <a:r>
              <a:rPr lang="de-DE" sz="2000" dirty="0" smtClean="0"/>
              <a:t>Predictive </a:t>
            </a:r>
            <a:r>
              <a:rPr lang="de-DE" sz="2000" dirty="0"/>
              <a:t>model is a function of the form </a:t>
            </a:r>
          </a:p>
          <a:p>
            <a:pPr marL="0" indent="0">
              <a:buNone/>
            </a:pPr>
            <a:r>
              <a:rPr lang="de-DE" sz="2000" dirty="0"/>
              <a:t>Every model is defined by a set of its paramters </a:t>
            </a:r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r>
              <a:rPr lang="de-DE" sz="2000" b="1" dirty="0"/>
              <a:t>Example: </a:t>
            </a:r>
            <a:r>
              <a:rPr lang="de-DE" sz="2000" dirty="0"/>
              <a:t>For linear model, parameters       is some vector of the length </a:t>
            </a:r>
            <a:r>
              <a:rPr lang="de-DE" sz="2000" i="1" dirty="0"/>
              <a:t>n:</a:t>
            </a:r>
            <a:r>
              <a:rPr lang="sk-SK" sz="2000" dirty="0"/>
              <a:t> 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Set of all such vectors defines the set of all parameters</a:t>
            </a:r>
            <a:r>
              <a:rPr lang="en-US" sz="2000" dirty="0" smtClean="0"/>
              <a:t>.</a:t>
            </a:r>
            <a:endParaRPr lang="de-DE" sz="2000" dirty="0"/>
          </a:p>
        </p:txBody>
      </p:sp>
      <p:pic>
        <p:nvPicPr>
          <p:cNvPr id="4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300" y="1675853"/>
            <a:ext cx="1612982" cy="288032"/>
          </a:xfrm>
          <a:prstGeom prst="rect">
            <a:avLst/>
          </a:prstGeom>
        </p:spPr>
      </p:pic>
      <p:pic>
        <p:nvPicPr>
          <p:cNvPr id="5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388" y="2035893"/>
            <a:ext cx="730920" cy="249808"/>
          </a:xfrm>
          <a:prstGeom prst="rect">
            <a:avLst/>
          </a:prstGeom>
        </p:spPr>
      </p:pic>
      <p:pic>
        <p:nvPicPr>
          <p:cNvPr id="6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141" y="3504536"/>
            <a:ext cx="5184576" cy="957512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 rotWithShape="1">
          <a:blip r:embed="rId3"/>
          <a:srcRect t="22737" r="64733" b="2"/>
          <a:stretch/>
        </p:blipFill>
        <p:spPr>
          <a:xfrm>
            <a:off x="5124409" y="2819035"/>
            <a:ext cx="257777" cy="19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24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607</TotalTime>
  <Words>1312</Words>
  <Application>Microsoft Office PowerPoint</Application>
  <PresentationFormat>On-screen Show (4:3)</PresentationFormat>
  <Paragraphs>405</Paragraphs>
  <Slides>43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ＭＳ Ｐゴシック</vt:lpstr>
      <vt:lpstr>Arial</vt:lpstr>
      <vt:lpstr>ArialMT</vt:lpstr>
      <vt:lpstr>Calibri</vt:lpstr>
      <vt:lpstr>Cambria Math</vt:lpstr>
      <vt:lpstr>Verdana</vt:lpstr>
      <vt:lpstr>Office-Design</vt:lpstr>
      <vt:lpstr>Formel</vt:lpstr>
      <vt:lpstr>Predictive Models</vt:lpstr>
      <vt:lpstr>Agenda</vt:lpstr>
      <vt:lpstr>What is predictive model</vt:lpstr>
      <vt:lpstr>A formal setup: dataset</vt:lpstr>
      <vt:lpstr>Example dataset </vt:lpstr>
      <vt:lpstr>Example dataset </vt:lpstr>
      <vt:lpstr>A formal setup: dataset</vt:lpstr>
      <vt:lpstr>Model fitting</vt:lpstr>
      <vt:lpstr>Model parameters</vt:lpstr>
      <vt:lpstr>Model fitting</vt:lpstr>
      <vt:lpstr>Model fitting: model error</vt:lpstr>
      <vt:lpstr>Model fitting: model error</vt:lpstr>
      <vt:lpstr>Model fitting: model error</vt:lpstr>
      <vt:lpstr>Model fitting</vt:lpstr>
      <vt:lpstr>Model search?</vt:lpstr>
      <vt:lpstr>Model search</vt:lpstr>
      <vt:lpstr>Gradient Descent</vt:lpstr>
      <vt:lpstr>Which model is better?</vt:lpstr>
      <vt:lpstr>Which model is better?</vt:lpstr>
      <vt:lpstr>Avoiding overfitting</vt:lpstr>
      <vt:lpstr>Complexity control</vt:lpstr>
      <vt:lpstr>Complexity control</vt:lpstr>
      <vt:lpstr>Complexity control</vt:lpstr>
      <vt:lpstr>Fundamental limitations</vt:lpstr>
      <vt:lpstr>Fundamental limitations</vt:lpstr>
      <vt:lpstr>Fundamental limitations</vt:lpstr>
      <vt:lpstr>Fundamental limitations</vt:lpstr>
      <vt:lpstr>Fundamental limitations</vt:lpstr>
      <vt:lpstr>Hands on</vt:lpstr>
      <vt:lpstr>Predictive models</vt:lpstr>
      <vt:lpstr>Linear models</vt:lpstr>
      <vt:lpstr>Linear models: example</vt:lpstr>
      <vt:lpstr>Linear models: pros and cons</vt:lpstr>
      <vt:lpstr>Linear models: limitations</vt:lpstr>
      <vt:lpstr>Linear models: limitations</vt:lpstr>
      <vt:lpstr>K Nearest Neighbors: KNN</vt:lpstr>
      <vt:lpstr>More K – less complex boundary</vt:lpstr>
      <vt:lpstr>KNN: pros and cons</vt:lpstr>
      <vt:lpstr>Kernel Support Vector Machines</vt:lpstr>
      <vt:lpstr>Kernel SVM: pros and cons</vt:lpstr>
      <vt:lpstr>Decision Trees</vt:lpstr>
      <vt:lpstr>Decision Trees: pros and cons</vt:lpstr>
      <vt:lpstr>Literature</vt:lpstr>
    </vt:vector>
  </TitlesOfParts>
  <Company>DFKI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D.J. Haloc</dc:creator>
  <cp:lastModifiedBy>Windows User</cp:lastModifiedBy>
  <cp:revision>93</cp:revision>
  <dcterms:created xsi:type="dcterms:W3CDTF">2011-01-21T13:31:00Z</dcterms:created>
  <dcterms:modified xsi:type="dcterms:W3CDTF">2017-09-13T14:14:08Z</dcterms:modified>
</cp:coreProperties>
</file>